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40" r:id="rId2"/>
    <p:sldId id="262" r:id="rId3"/>
    <p:sldId id="437" r:id="rId4"/>
    <p:sldId id="438" r:id="rId5"/>
    <p:sldId id="439" r:id="rId6"/>
    <p:sldId id="440" r:id="rId7"/>
    <p:sldId id="343" r:id="rId8"/>
    <p:sldId id="443" r:id="rId9"/>
    <p:sldId id="441" r:id="rId10"/>
    <p:sldId id="444" r:id="rId11"/>
    <p:sldId id="442" r:id="rId12"/>
    <p:sldId id="445" r:id="rId13"/>
    <p:sldId id="449" r:id="rId14"/>
    <p:sldId id="450" r:id="rId15"/>
    <p:sldId id="446" r:id="rId16"/>
    <p:sldId id="447" r:id="rId17"/>
    <p:sldId id="452" r:id="rId18"/>
    <p:sldId id="451" r:id="rId19"/>
  </p:sldIdLst>
  <p:sldSz cx="9144000" cy="6858000" type="screen4x3"/>
  <p:notesSz cx="7315200" cy="96012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78"/>
    <a:srgbClr val="005CC5"/>
    <a:srgbClr val="0B42C1"/>
    <a:srgbClr val="3C8A2E"/>
    <a:srgbClr val="000000"/>
    <a:srgbClr val="FFCD00"/>
    <a:srgbClr val="ED8B00"/>
    <a:srgbClr val="DB291C"/>
    <a:srgbClr val="FF99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984" autoAdjust="0"/>
  </p:normalViewPr>
  <p:slideViewPr>
    <p:cSldViewPr snapToGrid="0" showGuides="1">
      <p:cViewPr varScale="1">
        <p:scale>
          <a:sx n="69" d="100"/>
          <a:sy n="69" d="100"/>
        </p:scale>
        <p:origin x="1148" y="32"/>
      </p:cViewPr>
      <p:guideLst>
        <p:guide/>
        <p:guide orient="horz" pos="2160"/>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64" d="100"/>
          <a:sy n="64" d="100"/>
        </p:scale>
        <p:origin x="3204"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5/8/2018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5/8/2018</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79783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102587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223601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32043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81073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fld id="{B1FEB637-BC42-497E-9119-65CA0380A6EE}" type="slidenum">
              <a:rPr lang="en-GB" smtClean="0"/>
              <a:t>18</a:t>
            </a:fld>
            <a:endParaRPr lang="en-GB"/>
          </a:p>
        </p:txBody>
      </p:sp>
    </p:spTree>
    <p:extLst>
      <p:ext uri="{BB962C8B-B14F-4D97-AF65-F5344CB8AC3E}">
        <p14:creationId xmlns:p14="http://schemas.microsoft.com/office/powerpoint/2010/main" val="353552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144446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249164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169615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116032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296462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35171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240012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1117807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2" name="Title 1"/>
          <p:cNvSpPr>
            <a:spLocks noGrp="1"/>
          </p:cNvSpPr>
          <p:nvPr>
            <p:ph type="ctrTitle"/>
          </p:nvPr>
        </p:nvSpPr>
        <p:spPr bwMode="gray">
          <a:xfrm>
            <a:off x="377991" y="5549440"/>
            <a:ext cx="4194009"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0055"/>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Member firms and DTTL: Insert appropriate copyright</a:t>
            </a:r>
            <a:br>
              <a:rPr lang="en-US" sz="650" noProof="0" dirty="0" smtClean="0">
                <a:solidFill>
                  <a:schemeClr val="bg1"/>
                </a:solidFill>
              </a:rPr>
            </a:br>
            <a:r>
              <a:rPr lang="en-US" sz="650" noProof="0" dirty="0" smtClean="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0055"/>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Member firms and DTTL: Insert appropriate copyright</a:t>
            </a:r>
            <a:br>
              <a:rPr lang="en-US" sz="650" noProof="0" dirty="0" smtClean="0">
                <a:solidFill>
                  <a:schemeClr val="bg1"/>
                </a:solidFill>
              </a:rPr>
            </a:br>
            <a:r>
              <a:rPr lang="en-US" sz="650" noProof="0" dirty="0" smtClean="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0055"/>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Member firms and DTTL: Insert appropriate copyright</a:t>
            </a:r>
            <a:br>
              <a:rPr lang="en-US" sz="650" noProof="0" dirty="0" smtClean="0">
                <a:solidFill>
                  <a:schemeClr val="bg1"/>
                </a:solidFill>
              </a:rPr>
            </a:br>
            <a:r>
              <a:rPr lang="en-US" sz="650" noProof="0" dirty="0" smtClean="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0055"/>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Member firms and DTTL: Insert appropriate copyright</a:t>
            </a:r>
            <a:br>
              <a:rPr lang="en-US" sz="650" noProof="0" dirty="0" smtClean="0">
                <a:solidFill>
                  <a:schemeClr val="bg1"/>
                </a:solidFill>
              </a:rPr>
            </a:br>
            <a:r>
              <a:rPr lang="en-US" sz="650" noProof="0" dirty="0" smtClean="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7888"/>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789405"/>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95287" y="4211955"/>
            <a:ext cx="6377653" cy="2169796"/>
          </a:xfrm>
        </p:spPr>
        <p:txBody>
          <a:bodyPr anchor="b" anchorCtr="0"/>
          <a:lstStyle>
            <a:lvl1pPr>
              <a:lnSpc>
                <a:spcPct val="100000"/>
              </a:lnSpc>
              <a:spcAft>
                <a:spcPts val="600"/>
              </a:spcAft>
              <a:defRPr sz="900"/>
            </a:lvl1pPr>
          </a:lstStyle>
          <a:p>
            <a:pPr lvl="0"/>
            <a:r>
              <a:rPr lang="en-US" smtClean="0"/>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288" y="404813"/>
            <a:ext cx="1674000" cy="313154"/>
          </a:xfrm>
          <a:prstGeom prst="rect">
            <a:avLst/>
          </a:prstGeom>
        </p:spPr>
      </p:pic>
      <p:sp>
        <p:nvSpPr>
          <p:cNvPr id="3" name="Picture Placeholder 2"/>
          <p:cNvSpPr>
            <a:spLocks noGrp="1"/>
          </p:cNvSpPr>
          <p:nvPr>
            <p:ph type="pic" sz="quarter" idx="14" hasCustomPrompt="1"/>
          </p:nvPr>
        </p:nvSpPr>
        <p:spPr>
          <a:xfrm>
            <a:off x="7028136" y="4535905"/>
            <a:ext cx="1509640" cy="1401498"/>
          </a:xfrm>
        </p:spPr>
        <p:txBody>
          <a:bodyPr anchor="ctr" anchorCtr="0"/>
          <a:lstStyle>
            <a:lvl1pPr algn="ctr">
              <a:defRPr sz="900"/>
            </a:lvl1pPr>
          </a:lstStyle>
          <a:p>
            <a:r>
              <a:rPr lang="en-GB" sz="900" dirty="0" smtClean="0"/>
              <a:t>Insert sponsorship mark here</a:t>
            </a:r>
            <a:endParaRPr lang="en-GB" dirty="0"/>
          </a:p>
        </p:txBody>
      </p:sp>
      <p:sp>
        <p:nvSpPr>
          <p:cNvPr id="8" name="Text Placeholder 7"/>
          <p:cNvSpPr>
            <a:spLocks noGrp="1"/>
          </p:cNvSpPr>
          <p:nvPr>
            <p:ph type="body" sz="quarter" idx="15"/>
          </p:nvPr>
        </p:nvSpPr>
        <p:spPr>
          <a:xfrm>
            <a:off x="7028137" y="6018028"/>
            <a:ext cx="1509639" cy="363722"/>
          </a:xfrm>
        </p:spPr>
        <p:txBody>
          <a:bodyPr anchor="b" anchorCtr="0"/>
          <a:lstStyle>
            <a:lvl1pPr>
              <a:lnSpc>
                <a:spcPct val="100000"/>
              </a:lnSpc>
              <a:defRPr sz="950"/>
            </a:lvl1pPr>
          </a:lstStyle>
          <a:p>
            <a:pPr lvl="0"/>
            <a:r>
              <a:rPr lang="en-US" smtClean="0"/>
              <a:t>Edit Master text styles</a:t>
            </a:r>
          </a:p>
        </p:txBody>
      </p:sp>
    </p:spTree>
    <p:extLst>
      <p:ext uri="{BB962C8B-B14F-4D97-AF65-F5344CB8AC3E}">
        <p14:creationId xmlns:p14="http://schemas.microsoft.com/office/powerpoint/2010/main" val="3769324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200055"/>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Member firms and DTTL: Insert appropriate copyright</a:t>
            </a:r>
            <a:br>
              <a:rPr lang="en-US" sz="650" noProof="0" dirty="0" smtClean="0">
                <a:solidFill>
                  <a:schemeClr val="bg1"/>
                </a:solidFill>
              </a:rPr>
            </a:br>
            <a:r>
              <a:rPr lang="en-US" sz="650" noProof="0" dirty="0" smtClean="0">
                <a:solidFill>
                  <a:schemeClr val="bg1"/>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0055"/>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Member firms and DTTL: Insert appropriate copyright</a:t>
            </a:r>
            <a:br>
              <a:rPr lang="en-US" sz="650" noProof="0" dirty="0" smtClean="0">
                <a:solidFill>
                  <a:schemeClr val="bg1"/>
                </a:solidFill>
              </a:rPr>
            </a:br>
            <a:r>
              <a:rPr lang="en-US" sz="650" noProof="0" dirty="0" smtClean="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0055"/>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Member firms and DTTL: Insert appropriate copyright</a:t>
            </a:r>
            <a:br>
              <a:rPr lang="en-US" sz="650" noProof="0" dirty="0" smtClean="0">
                <a:solidFill>
                  <a:schemeClr val="bg1"/>
                </a:solidFill>
              </a:rPr>
            </a:br>
            <a:r>
              <a:rPr lang="en-US" sz="650" noProof="0" dirty="0" smtClean="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0055"/>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Member firms and DTTL: Insert appropriate copyright</a:t>
            </a:r>
            <a:br>
              <a:rPr lang="en-US" sz="650" noProof="0" dirty="0" smtClean="0">
                <a:solidFill>
                  <a:schemeClr val="bg1"/>
                </a:solidFill>
              </a:rPr>
            </a:br>
            <a:r>
              <a:rPr lang="en-US" sz="650" noProof="0" dirty="0" smtClean="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166891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5"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5" name="TextBox 14"/>
          <p:cNvSpPr txBox="1"/>
          <p:nvPr userDrawn="1"/>
        </p:nvSpPr>
        <p:spPr>
          <a:xfrm>
            <a:off x="4751388" y="6476999"/>
            <a:ext cx="367242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dirty="0" smtClean="0"/>
              <a:t>ICOs vs </a:t>
            </a:r>
            <a:r>
              <a:rPr lang="en-US" sz="800" dirty="0" err="1" smtClean="0"/>
              <a:t>Cryptokitties</a:t>
            </a:r>
            <a:endParaRPr lang="en-US" sz="650" noProof="0" dirty="0">
              <a:solidFill>
                <a:schemeClr val="tx1"/>
              </a:solidFill>
            </a:endParaRP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7" r:id="rId41"/>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etherscan.io/" TargetMode="External"/><Relationship Id="rId13" Type="http://schemas.openxmlformats.org/officeDocument/2006/relationships/hyperlink" Target="https://github.com/ethereum/wiki/wiki/Sharding-FAQ" TargetMode="External"/><Relationship Id="rId3" Type="http://schemas.openxmlformats.org/officeDocument/2006/relationships/hyperlink" Target="https://eips.ethereum.org/EIPS/eip-721" TargetMode="External"/><Relationship Id="rId7" Type="http://schemas.openxmlformats.org/officeDocument/2006/relationships/hyperlink" Target="https://tokensale.propy.com/" TargetMode="External"/><Relationship Id="rId12" Type="http://schemas.openxmlformats.org/officeDocument/2006/relationships/hyperlink" Target="http://webassembly.org/"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hyperlink" Target="https://dmarket.com/" TargetMode="External"/><Relationship Id="rId11" Type="http://schemas.openxmlformats.org/officeDocument/2006/relationships/hyperlink" Target="https://github.com/ethereum/wiki/wiki/Proof-of-Stake-FAQ" TargetMode="External"/><Relationship Id="rId5" Type="http://schemas.openxmlformats.org/officeDocument/2006/relationships/hyperlink" Target="https://www.larvalabs.com/cryptopunks" TargetMode="External"/><Relationship Id="rId10" Type="http://schemas.openxmlformats.org/officeDocument/2006/relationships/hyperlink" Target="https://www.cryptokitties.co/" TargetMode="External"/><Relationship Id="rId4" Type="http://schemas.openxmlformats.org/officeDocument/2006/relationships/hyperlink" Target="https://eips.ethereum.org/EIPS/eip-20" TargetMode="External"/><Relationship Id="rId9" Type="http://schemas.openxmlformats.org/officeDocument/2006/relationships/hyperlink" Target="https://raiden.netwo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8.xml"/><Relationship Id="rId6" Type="http://schemas.openxmlformats.org/officeDocument/2006/relationships/hyperlink" Target="https://www.meetup.com/Ethereum-Milano/" TargetMode="External"/><Relationship Id="rId5" Type="http://schemas.openxmlformats.org/officeDocument/2006/relationships/hyperlink" Target="http://www.linkedin.com/in/stefanoleone" TargetMode="External"/><Relationship Id="rId4" Type="http://schemas.openxmlformats.org/officeDocument/2006/relationships/hyperlink" Target="mailto:sleone@deloitte.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ICOs </a:t>
            </a:r>
            <a:r>
              <a:rPr lang="en-US" dirty="0"/>
              <a:t>vs </a:t>
            </a:r>
            <a:r>
              <a:rPr lang="en-US" dirty="0" err="1"/>
              <a:t>C</a:t>
            </a:r>
            <a:r>
              <a:rPr lang="en-US" dirty="0" err="1" smtClean="0"/>
              <a:t>ryptokitties</a:t>
            </a:r>
            <a:endParaRPr lang="en-US" noProof="0" dirty="0"/>
          </a:p>
        </p:txBody>
      </p:sp>
      <p:sp>
        <p:nvSpPr>
          <p:cNvPr id="4" name="Subtitle 3"/>
          <p:cNvSpPr>
            <a:spLocks noGrp="1"/>
          </p:cNvSpPr>
          <p:nvPr>
            <p:ph type="subTitle" idx="1"/>
          </p:nvPr>
        </p:nvSpPr>
        <p:spPr>
          <a:xfrm>
            <a:off x="377992" y="5864229"/>
            <a:ext cx="8054808" cy="505645"/>
          </a:xfrm>
        </p:spPr>
        <p:txBody>
          <a:bodyPr/>
          <a:lstStyle/>
          <a:p>
            <a:r>
              <a:rPr lang="en-US" dirty="0" smtClean="0"/>
              <a:t>An </a:t>
            </a:r>
            <a:r>
              <a:rPr lang="en-US" dirty="0"/>
              <a:t>introduction to fungible and not fungible assets on </a:t>
            </a:r>
            <a:r>
              <a:rPr lang="en-US" dirty="0" err="1"/>
              <a:t>blockchain</a:t>
            </a:r>
            <a:r>
              <a:rPr lang="en-US" dirty="0"/>
              <a:t> (ERC20 vs ERC 721) with an accent on </a:t>
            </a:r>
            <a:r>
              <a:rPr lang="en-US" dirty="0" err="1"/>
              <a:t>Ethereum</a:t>
            </a:r>
            <a:r>
              <a:rPr lang="en-US" dirty="0"/>
              <a:t> scalability issues</a:t>
            </a:r>
            <a:endParaRPr lang="en-US" noProof="0" dirty="0"/>
          </a:p>
        </p:txBody>
      </p:sp>
      <p:sp>
        <p:nvSpPr>
          <p:cNvPr id="5" name="Text Placeholder 4"/>
          <p:cNvSpPr>
            <a:spLocks noGrp="1"/>
          </p:cNvSpPr>
          <p:nvPr>
            <p:ph type="body" sz="quarter" idx="10"/>
          </p:nvPr>
        </p:nvSpPr>
        <p:spPr>
          <a:xfrm>
            <a:off x="376237" y="6381749"/>
            <a:ext cx="6246235" cy="302913"/>
          </a:xfrm>
        </p:spPr>
        <p:txBody>
          <a:bodyPr>
            <a:normAutofit/>
          </a:bodyPr>
          <a:lstStyle/>
          <a:p>
            <a:r>
              <a:rPr lang="en-US" noProof="0" dirty="0" smtClean="0"/>
              <a:t>Stefano Leone, Chief Technology Officer @ Deloitte Blockchain Lab Italy</a:t>
            </a:r>
            <a:endParaRPr lang="en-US" noProof="0" dirty="0"/>
          </a:p>
        </p:txBody>
      </p:sp>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363" b="1363"/>
          <a:stretch>
            <a:fillRect/>
          </a:stretch>
        </p:blipFill>
        <p:spPr/>
      </p:pic>
    </p:spTree>
    <p:extLst>
      <p:ext uri="{BB962C8B-B14F-4D97-AF65-F5344CB8AC3E}">
        <p14:creationId xmlns:p14="http://schemas.microsoft.com/office/powerpoint/2010/main" val="12249264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37" y="67480"/>
            <a:ext cx="8391525" cy="698500"/>
          </a:xfrm>
        </p:spPr>
        <p:txBody>
          <a:bodyPr/>
          <a:lstStyle/>
          <a:p>
            <a:r>
              <a:rPr lang="en-US" dirty="0" err="1" smtClean="0"/>
              <a:t>KriptoKitties</a:t>
            </a:r>
            <a:r>
              <a:rPr lang="en-US" dirty="0"/>
              <a:t>, </a:t>
            </a:r>
            <a:r>
              <a:rPr lang="en-US" dirty="0" err="1"/>
              <a:t>CryptoPunks</a:t>
            </a:r>
            <a:r>
              <a:rPr lang="en-US" dirty="0"/>
              <a:t>, </a:t>
            </a:r>
            <a:r>
              <a:rPr lang="en-US" dirty="0" err="1" smtClean="0"/>
              <a:t>Dmarket</a:t>
            </a:r>
            <a:r>
              <a:rPr lang="en-US" dirty="0"/>
              <a:t>, </a:t>
            </a:r>
            <a:r>
              <a:rPr lang="en-US" dirty="0" err="1"/>
              <a:t>Propy</a:t>
            </a:r>
            <a:r>
              <a:rPr lang="en-US" dirty="0"/>
              <a:t/>
            </a:r>
            <a:br>
              <a:rPr lang="en-US" dirty="0"/>
            </a:br>
            <a:endParaRPr lang="en-US" dirty="0"/>
          </a:p>
        </p:txBody>
      </p:sp>
      <p:sp>
        <p:nvSpPr>
          <p:cNvPr id="6" name="Text Placeholder 5"/>
          <p:cNvSpPr>
            <a:spLocks noGrp="1"/>
          </p:cNvSpPr>
          <p:nvPr>
            <p:ph type="body" sz="quarter" idx="13"/>
          </p:nvPr>
        </p:nvSpPr>
        <p:spPr>
          <a:xfrm>
            <a:off x="376239" y="356039"/>
            <a:ext cx="8391524" cy="757255"/>
          </a:xfrm>
        </p:spPr>
        <p:txBody>
          <a:bodyPr/>
          <a:lstStyle/>
          <a:p>
            <a:r>
              <a:rPr lang="en-US" dirty="0"/>
              <a:t>ERC-721 Non-Fungible Token </a:t>
            </a:r>
            <a:r>
              <a:rPr lang="en-US" dirty="0" smtClean="0"/>
              <a:t>Standard (DRAFT)</a:t>
            </a:r>
            <a:endParaRPr lang="en-US" noProof="0" dirty="0"/>
          </a:p>
        </p:txBody>
      </p:sp>
      <p:sp>
        <p:nvSpPr>
          <p:cNvPr id="4" name="Rectangle 2"/>
          <p:cNvSpPr>
            <a:spLocks noGrp="1" noChangeArrowheads="1"/>
          </p:cNvSpPr>
          <p:nvPr>
            <p:ph sz="quarter" idx="16"/>
          </p:nvPr>
        </p:nvSpPr>
        <p:spPr bwMode="auto">
          <a:xfrm>
            <a:off x="376237" y="756744"/>
            <a:ext cx="8518380" cy="60939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latin typeface="+mn-lt"/>
              </a:rPr>
              <a:t>Motivation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mn-lt"/>
            </a:endParaRPr>
          </a:p>
          <a:p>
            <a:pPr lvl="0">
              <a:buSzTx/>
              <a:tabLst/>
            </a:pPr>
            <a:r>
              <a:rPr lang="en-US" dirty="0">
                <a:latin typeface="+mn-lt"/>
              </a:rPr>
              <a:t>A standard interface allows wallet/broker/auction applications to work with any NFT on </a:t>
            </a:r>
            <a:r>
              <a:rPr lang="en-US" dirty="0" err="1">
                <a:latin typeface="+mn-lt"/>
              </a:rPr>
              <a:t>Ethereum</a:t>
            </a:r>
            <a:r>
              <a:rPr lang="en-US" dirty="0" smtClean="0">
                <a:latin typeface="+mn-lt"/>
              </a:rPr>
              <a:t>.</a:t>
            </a:r>
          </a:p>
          <a:p>
            <a:pPr lvl="0">
              <a:buSzTx/>
              <a:tabLst/>
            </a:pPr>
            <a:r>
              <a:rPr lang="en-US" dirty="0">
                <a:latin typeface="+mn-lt"/>
              </a:rPr>
              <a:t>This standard is inspired by the ERC-20 token </a:t>
            </a:r>
            <a:r>
              <a:rPr lang="en-US" dirty="0" smtClean="0">
                <a:latin typeface="+mn-lt"/>
              </a:rPr>
              <a:t>standard. </a:t>
            </a:r>
            <a:r>
              <a:rPr lang="en-US" dirty="0">
                <a:latin typeface="+mn-lt"/>
              </a:rPr>
              <a:t>EIP-20 is insufficient for tracking NFTs because each asset is distinct (non-fungible) whereas each of a quantity of tokens is identical (fungible</a:t>
            </a:r>
            <a:r>
              <a:rPr lang="en-US" dirty="0" smtClean="0">
                <a:latin typeface="+mn-lt"/>
              </a:rPr>
              <a:t>).</a:t>
            </a:r>
          </a:p>
          <a:p>
            <a:pPr lvl="0">
              <a:buSzTx/>
              <a:tabLst/>
            </a:pPr>
            <a:endParaRPr lang="it-IT" dirty="0">
              <a:latin typeface="+mn-lt"/>
            </a:endParaRPr>
          </a:p>
          <a:p>
            <a:pPr lvl="0">
              <a:buSzTx/>
              <a:tabLst/>
            </a:pPr>
            <a:r>
              <a:rPr lang="en-US" b="1" dirty="0">
                <a:latin typeface="+mn-lt"/>
              </a:rPr>
              <a:t>NTF IDs</a:t>
            </a:r>
          </a:p>
          <a:p>
            <a:pPr lvl="0">
              <a:buSzTx/>
              <a:tabLst/>
            </a:pPr>
            <a:r>
              <a:rPr lang="en-US" dirty="0">
                <a:latin typeface="+mn-lt"/>
              </a:rPr>
              <a:t>The basis of this standard is that every NFT is identified by a unique, 256-bit unsigned integer within its tracking contract. This ID number MUST NOT change for the life of the contract. The pair (contract address, asset ID) will then be a globally unique and fully-qualified identifier for a specific NFT within the </a:t>
            </a:r>
            <a:r>
              <a:rPr lang="en-US" dirty="0" err="1">
                <a:latin typeface="+mn-lt"/>
              </a:rPr>
              <a:t>Ethereum</a:t>
            </a:r>
            <a:r>
              <a:rPr lang="en-US" dirty="0">
                <a:latin typeface="+mn-lt"/>
              </a:rPr>
              <a:t> ecosystem. </a:t>
            </a:r>
          </a:p>
          <a:p>
            <a:pPr lvl="0">
              <a:buSzTx/>
              <a:tabLst/>
            </a:pPr>
            <a:endParaRPr lang="en-US" altLang="en-US" i="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latin typeface="+mn-lt"/>
              </a:rPr>
              <a:t>Mandatory Methods</a:t>
            </a:r>
            <a:endParaRPr lang="en-US" altLang="en-US" b="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n-lt"/>
            </a:endParaRPr>
          </a:p>
          <a:p>
            <a:pPr lvl="0">
              <a:buSzTx/>
              <a:tabLst/>
            </a:pPr>
            <a:r>
              <a:rPr lang="en-US" altLang="en-US" i="1" dirty="0">
                <a:solidFill>
                  <a:srgbClr val="FF0000"/>
                </a:solidFill>
                <a:latin typeface="+mn-lt"/>
              </a:rPr>
              <a:t>function</a:t>
            </a:r>
            <a:r>
              <a:rPr lang="en-US" altLang="en-US" i="1" dirty="0">
                <a:solidFill>
                  <a:srgbClr val="3C8A2E"/>
                </a:solidFill>
                <a:latin typeface="+mn-lt"/>
              </a:rPr>
              <a:t> </a:t>
            </a:r>
            <a:r>
              <a:rPr lang="en-US" altLang="en-US" b="1" i="1" dirty="0" err="1">
                <a:solidFill>
                  <a:srgbClr val="0B42C1"/>
                </a:solidFill>
                <a:latin typeface="+mn-lt"/>
              </a:rPr>
              <a:t>totalSupply</a:t>
            </a:r>
            <a:r>
              <a:rPr lang="en-US" altLang="en-US" i="1" dirty="0">
                <a:latin typeface="+mn-lt"/>
              </a:rPr>
              <a:t>()</a:t>
            </a:r>
            <a:r>
              <a:rPr lang="en-US" altLang="en-US" b="1" i="1" dirty="0">
                <a:latin typeface="+mn-lt"/>
              </a:rPr>
              <a:t> </a:t>
            </a:r>
            <a:r>
              <a:rPr lang="en-US" altLang="en-US" i="1" dirty="0"/>
              <a:t>view</a:t>
            </a:r>
            <a:r>
              <a:rPr lang="en-US" altLang="en-US" i="1" dirty="0" smtClean="0">
                <a:latin typeface="+mn-lt"/>
              </a:rPr>
              <a:t> </a:t>
            </a:r>
            <a:r>
              <a:rPr lang="en-US" altLang="en-US" i="1" dirty="0">
                <a:latin typeface="+mn-lt"/>
              </a:rPr>
              <a:t>returns (uint256 </a:t>
            </a:r>
            <a:r>
              <a:rPr lang="en-US" altLang="en-US" i="1" dirty="0" err="1">
                <a:latin typeface="+mn-lt"/>
              </a:rPr>
              <a:t>totalSupply</a:t>
            </a:r>
            <a:r>
              <a:rPr lang="en-US" altLang="en-US" i="1" dirty="0">
                <a:latin typeface="+mn-lt"/>
              </a:rPr>
              <a:t>)</a:t>
            </a:r>
          </a:p>
          <a:p>
            <a:pPr lvl="0">
              <a:buSzTx/>
              <a:tabLst/>
            </a:pPr>
            <a:r>
              <a:rPr lang="en-US" altLang="en-US" i="1" dirty="0" smtClean="0">
                <a:solidFill>
                  <a:srgbClr val="FF0000"/>
                </a:solidFill>
                <a:latin typeface="+mn-lt"/>
              </a:rPr>
              <a:t>function</a:t>
            </a:r>
            <a:r>
              <a:rPr lang="en-US" altLang="en-US" i="1" dirty="0" smtClean="0">
                <a:solidFill>
                  <a:srgbClr val="3C8A2E"/>
                </a:solidFill>
                <a:latin typeface="+mn-lt"/>
              </a:rPr>
              <a:t> </a:t>
            </a:r>
            <a:r>
              <a:rPr lang="en-US" altLang="en-US" b="1" i="1" dirty="0" err="1">
                <a:solidFill>
                  <a:srgbClr val="0B42C1"/>
                </a:solidFill>
                <a:latin typeface="+mn-lt"/>
              </a:rPr>
              <a:t>balanceOf</a:t>
            </a:r>
            <a:r>
              <a:rPr lang="en-US" altLang="en-US" i="1" dirty="0">
                <a:latin typeface="+mn-lt"/>
              </a:rPr>
              <a:t>(address _owner) view returns (uint256 balance)</a:t>
            </a:r>
          </a:p>
          <a:p>
            <a:pPr lvl="0">
              <a:buSzTx/>
              <a:tabLst/>
            </a:pPr>
            <a:r>
              <a:rPr lang="en-US" altLang="en-US" i="1" dirty="0">
                <a:solidFill>
                  <a:srgbClr val="FF0000"/>
                </a:solidFill>
                <a:latin typeface="+mn-lt"/>
              </a:rPr>
              <a:t>function</a:t>
            </a:r>
            <a:r>
              <a:rPr lang="en-US" altLang="en-US" i="1" dirty="0">
                <a:solidFill>
                  <a:srgbClr val="3C8A2E"/>
                </a:solidFill>
                <a:latin typeface="+mn-lt"/>
              </a:rPr>
              <a:t> </a:t>
            </a:r>
            <a:r>
              <a:rPr lang="en-US" altLang="en-US" b="1" i="1" dirty="0" err="1">
                <a:solidFill>
                  <a:srgbClr val="0B42C1"/>
                </a:solidFill>
                <a:latin typeface="+mn-lt"/>
              </a:rPr>
              <a:t>ownerOf</a:t>
            </a:r>
            <a:r>
              <a:rPr lang="en-US" altLang="en-US" i="1" dirty="0">
                <a:latin typeface="+mn-lt"/>
              </a:rPr>
              <a:t>(uint256 _</a:t>
            </a:r>
            <a:r>
              <a:rPr lang="en-US" altLang="en-US" i="1" dirty="0" err="1">
                <a:latin typeface="+mn-lt"/>
              </a:rPr>
              <a:t>tokenId</a:t>
            </a:r>
            <a:r>
              <a:rPr lang="en-US" altLang="en-US" i="1" dirty="0">
                <a:latin typeface="+mn-lt"/>
              </a:rPr>
              <a:t>) view returns (address owner)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smtClean="0">
                <a:solidFill>
                  <a:srgbClr val="FF0000"/>
                </a:solidFill>
                <a:latin typeface="+mn-lt"/>
              </a:rPr>
              <a:t>function</a:t>
            </a:r>
            <a:r>
              <a:rPr lang="en-US" altLang="en-US" i="1" dirty="0" smtClean="0">
                <a:solidFill>
                  <a:srgbClr val="3C8A2E"/>
                </a:solidFill>
                <a:latin typeface="+mn-lt"/>
              </a:rPr>
              <a:t> </a:t>
            </a:r>
            <a:r>
              <a:rPr lang="en-US" altLang="en-US" b="1" i="1" dirty="0">
                <a:solidFill>
                  <a:srgbClr val="0B42C1"/>
                </a:solidFill>
                <a:latin typeface="+mn-lt"/>
              </a:rPr>
              <a:t>transfer</a:t>
            </a:r>
            <a:r>
              <a:rPr lang="en-US" altLang="en-US" i="1" dirty="0">
                <a:latin typeface="+mn-lt"/>
              </a:rPr>
              <a:t>(address _to, uint256 _value) returns (bool success)</a:t>
            </a:r>
          </a:p>
          <a:p>
            <a:pPr lvl="0">
              <a:buSzTx/>
              <a:tabLst/>
            </a:pPr>
            <a:r>
              <a:rPr lang="en-US" altLang="en-US" i="1" dirty="0">
                <a:solidFill>
                  <a:srgbClr val="FF0000"/>
                </a:solidFill>
                <a:latin typeface="+mn-lt"/>
              </a:rPr>
              <a:t>function</a:t>
            </a:r>
            <a:r>
              <a:rPr lang="en-US" altLang="en-US" i="1" dirty="0">
                <a:solidFill>
                  <a:srgbClr val="3C8A2E"/>
                </a:solidFill>
                <a:latin typeface="+mn-lt"/>
              </a:rPr>
              <a:t> </a:t>
            </a:r>
            <a:r>
              <a:rPr lang="en-US" altLang="en-US" b="1" i="1" dirty="0" err="1">
                <a:solidFill>
                  <a:srgbClr val="0B42C1"/>
                </a:solidFill>
                <a:latin typeface="+mn-lt"/>
              </a:rPr>
              <a:t>takeOwnership</a:t>
            </a:r>
            <a:r>
              <a:rPr lang="en-US" altLang="en-US" i="1" dirty="0">
                <a:latin typeface="+mn-lt"/>
              </a:rPr>
              <a:t>(uint256 _</a:t>
            </a:r>
            <a:r>
              <a:rPr lang="en-US" altLang="en-US" i="1" dirty="0" err="1">
                <a:latin typeface="+mn-lt"/>
              </a:rPr>
              <a:t>tokenId</a:t>
            </a:r>
            <a:r>
              <a:rPr lang="en-US" altLang="en-US" i="1" dirty="0">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n-lt"/>
            </a:endParaRPr>
          </a:p>
          <a:p>
            <a:pPr lvl="0">
              <a:buSzTx/>
              <a:tabLst/>
            </a:pPr>
            <a:r>
              <a:rPr lang="en-US" altLang="en-US" i="1" dirty="0">
                <a:solidFill>
                  <a:srgbClr val="FF0000"/>
                </a:solidFill>
                <a:latin typeface="+mn-lt"/>
              </a:rPr>
              <a:t>function</a:t>
            </a:r>
            <a:r>
              <a:rPr lang="en-US" altLang="en-US" i="1" dirty="0">
                <a:solidFill>
                  <a:srgbClr val="3C8A2E"/>
                </a:solidFill>
                <a:latin typeface="+mn-lt"/>
              </a:rPr>
              <a:t> </a:t>
            </a:r>
            <a:r>
              <a:rPr lang="en-US" altLang="en-US" b="1" i="1" dirty="0">
                <a:solidFill>
                  <a:srgbClr val="0B42C1"/>
                </a:solidFill>
                <a:latin typeface="+mn-lt"/>
              </a:rPr>
              <a:t>approve</a:t>
            </a:r>
            <a:r>
              <a:rPr lang="en-US" altLang="en-US" i="1" dirty="0">
                <a:latin typeface="+mn-lt"/>
              </a:rPr>
              <a:t>(address _to, uint256 _</a:t>
            </a:r>
            <a:r>
              <a:rPr lang="en-US" altLang="en-US" i="1" dirty="0" err="1">
                <a:latin typeface="+mn-lt"/>
              </a:rPr>
              <a:t>tokenId</a:t>
            </a:r>
            <a:r>
              <a:rPr lang="en-US" altLang="en-US" i="1" dirty="0">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i="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en-US" b="1" i="1" dirty="0" smtClean="0">
                <a:latin typeface="+mn-lt"/>
              </a:rPr>
              <a:t>Optional </a:t>
            </a:r>
            <a:r>
              <a:rPr lang="it-IT" altLang="en-US" b="1" i="1" dirty="0" err="1" smtClean="0">
                <a:latin typeface="+mn-lt"/>
              </a:rPr>
              <a:t>Methods</a:t>
            </a:r>
            <a:endParaRPr lang="it-IT" altLang="en-US" b="1" i="1" dirty="0" smtClean="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i="1" dirty="0">
              <a:latin typeface="+mn-lt"/>
            </a:endParaRPr>
          </a:p>
          <a:p>
            <a:pPr lvl="0">
              <a:buSzTx/>
              <a:tabLst/>
            </a:pPr>
            <a:r>
              <a:rPr lang="en-US" altLang="en-US" i="1" dirty="0">
                <a:solidFill>
                  <a:srgbClr val="FF0000"/>
                </a:solidFill>
                <a:latin typeface="+mn-lt"/>
              </a:rPr>
              <a:t>function</a:t>
            </a:r>
            <a:r>
              <a:rPr lang="en-US" altLang="en-US" i="1" dirty="0">
                <a:solidFill>
                  <a:srgbClr val="3C8A2E"/>
                </a:solidFill>
                <a:latin typeface="+mn-lt"/>
              </a:rPr>
              <a:t> </a:t>
            </a:r>
            <a:r>
              <a:rPr lang="en-US" altLang="en-US" b="1" i="1" dirty="0">
                <a:solidFill>
                  <a:srgbClr val="0B42C1"/>
                </a:solidFill>
                <a:latin typeface="+mn-lt"/>
              </a:rPr>
              <a:t>name</a:t>
            </a:r>
            <a:r>
              <a:rPr lang="en-US" altLang="en-US" i="1" dirty="0">
                <a:latin typeface="+mn-lt"/>
              </a:rPr>
              <a:t>() view returns (string name)</a:t>
            </a:r>
          </a:p>
          <a:p>
            <a:pPr lvl="0">
              <a:buSzTx/>
              <a:tabLst/>
            </a:pPr>
            <a:r>
              <a:rPr lang="en-US" altLang="en-US" i="1" dirty="0" smtClean="0">
                <a:solidFill>
                  <a:srgbClr val="FF0000"/>
                </a:solidFill>
                <a:latin typeface="+mn-lt"/>
              </a:rPr>
              <a:t>function</a:t>
            </a:r>
            <a:r>
              <a:rPr lang="en-US" altLang="en-US" i="1" dirty="0" smtClean="0">
                <a:solidFill>
                  <a:srgbClr val="3C8A2E"/>
                </a:solidFill>
                <a:latin typeface="+mn-lt"/>
              </a:rPr>
              <a:t> </a:t>
            </a:r>
            <a:r>
              <a:rPr lang="en-US" altLang="en-US" b="1" i="1" dirty="0">
                <a:solidFill>
                  <a:srgbClr val="0B42C1"/>
                </a:solidFill>
                <a:latin typeface="+mn-lt"/>
              </a:rPr>
              <a:t>symbol</a:t>
            </a:r>
            <a:r>
              <a:rPr lang="en-US" altLang="en-US" i="1" dirty="0">
                <a:latin typeface="+mn-lt"/>
              </a:rPr>
              <a:t>() view returns (string symbol)</a:t>
            </a:r>
          </a:p>
          <a:p>
            <a:pPr lvl="0">
              <a:buSzTx/>
              <a:tabLst/>
            </a:pPr>
            <a:r>
              <a:rPr lang="en-US" altLang="en-US" i="1" dirty="0">
                <a:solidFill>
                  <a:srgbClr val="FF0000"/>
                </a:solidFill>
                <a:latin typeface="+mn-lt"/>
              </a:rPr>
              <a:t>function</a:t>
            </a:r>
            <a:r>
              <a:rPr lang="en-US" altLang="en-US" i="1" dirty="0">
                <a:solidFill>
                  <a:srgbClr val="3C8A2E"/>
                </a:solidFill>
                <a:latin typeface="+mn-lt"/>
              </a:rPr>
              <a:t> </a:t>
            </a:r>
            <a:r>
              <a:rPr lang="en-US" altLang="en-US" b="1" i="1" dirty="0" err="1">
                <a:solidFill>
                  <a:srgbClr val="0B42C1"/>
                </a:solidFill>
                <a:latin typeface="+mn-lt"/>
              </a:rPr>
              <a:t>tokenOfOwnerByIndex</a:t>
            </a:r>
            <a:r>
              <a:rPr lang="en-US" altLang="en-US" i="1" dirty="0">
                <a:latin typeface="+mn-lt"/>
              </a:rPr>
              <a:t>(address _owner, uint256 _index) view returns (</a:t>
            </a:r>
            <a:r>
              <a:rPr lang="en-US" altLang="en-US" i="1" dirty="0" err="1">
                <a:latin typeface="+mn-lt"/>
              </a:rPr>
              <a:t>uint</a:t>
            </a:r>
            <a:r>
              <a:rPr lang="en-US" altLang="en-US" i="1" dirty="0">
                <a:latin typeface="+mn-lt"/>
              </a:rPr>
              <a:t> </a:t>
            </a:r>
            <a:r>
              <a:rPr lang="en-US" altLang="en-US" i="1" dirty="0" err="1">
                <a:latin typeface="+mn-lt"/>
              </a:rPr>
              <a:t>tokenId</a:t>
            </a:r>
            <a:r>
              <a:rPr lang="en-US" altLang="en-US" i="1" dirty="0">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smtClean="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latin typeface="+mn-lt"/>
              </a:rPr>
              <a:t>Events</a:t>
            </a:r>
            <a:endParaRPr lang="en-US" altLang="en-US" b="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n-lt"/>
            </a:endParaRPr>
          </a:p>
          <a:p>
            <a:pPr lvl="0">
              <a:buSzTx/>
              <a:tabLst/>
            </a:pPr>
            <a:r>
              <a:rPr lang="en-US" altLang="en-US" i="1" dirty="0">
                <a:solidFill>
                  <a:srgbClr val="3C8A2E"/>
                </a:solidFill>
                <a:latin typeface="+mn-lt"/>
              </a:rPr>
              <a:t>event </a:t>
            </a:r>
            <a:r>
              <a:rPr lang="en-US" altLang="en-US" b="1" i="1" dirty="0">
                <a:solidFill>
                  <a:srgbClr val="0B42C1"/>
                </a:solidFill>
                <a:latin typeface="+mn-lt"/>
              </a:rPr>
              <a:t>Transfer</a:t>
            </a:r>
            <a:r>
              <a:rPr lang="en-US" altLang="en-US" i="1" dirty="0">
                <a:latin typeface="+mn-lt"/>
              </a:rPr>
              <a:t>(address indexed _from, address indexed _to, uint256 _</a:t>
            </a:r>
            <a:r>
              <a:rPr lang="en-US" altLang="en-US" i="1" dirty="0" err="1">
                <a:latin typeface="+mn-lt"/>
              </a:rPr>
              <a:t>tokenId</a:t>
            </a:r>
            <a:r>
              <a:rPr lang="en-US" altLang="en-US" i="1" dirty="0">
                <a:latin typeface="+mn-lt"/>
              </a:rPr>
              <a:t>)</a:t>
            </a:r>
          </a:p>
          <a:p>
            <a:pPr lvl="0">
              <a:buSzTx/>
              <a:tabLst/>
            </a:pPr>
            <a:r>
              <a:rPr lang="en-US" altLang="en-US" i="1" dirty="0">
                <a:solidFill>
                  <a:srgbClr val="3C8A2E"/>
                </a:solidFill>
                <a:latin typeface="+mn-lt"/>
              </a:rPr>
              <a:t>event </a:t>
            </a:r>
            <a:r>
              <a:rPr lang="en-US" altLang="en-US" b="1" i="1" dirty="0">
                <a:solidFill>
                  <a:srgbClr val="0B42C1"/>
                </a:solidFill>
                <a:latin typeface="+mn-lt"/>
              </a:rPr>
              <a:t>Approval</a:t>
            </a:r>
            <a:r>
              <a:rPr lang="en-US" altLang="en-US" i="1" dirty="0">
                <a:latin typeface="+mn-lt"/>
              </a:rPr>
              <a:t>(address indexed _owner, address indexed _approved, uint256 _</a:t>
            </a:r>
            <a:r>
              <a:rPr lang="en-US" altLang="en-US" i="1" dirty="0" err="1">
                <a:latin typeface="+mn-lt"/>
              </a:rPr>
              <a:t>tokenId</a:t>
            </a:r>
            <a:r>
              <a:rPr lang="en-US" altLang="en-US" i="1" dirty="0">
                <a:latin typeface="+mn-lt"/>
              </a:rPr>
              <a:t>)</a:t>
            </a:r>
          </a:p>
        </p:txBody>
      </p:sp>
    </p:spTree>
    <p:extLst>
      <p:ext uri="{BB962C8B-B14F-4D97-AF65-F5344CB8AC3E}">
        <p14:creationId xmlns:p14="http://schemas.microsoft.com/office/powerpoint/2010/main" val="27828997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smtClean="0"/>
              <a:t>Ethereum</a:t>
            </a:r>
            <a:r>
              <a:rPr lang="en-US" noProof="0" dirty="0" smtClean="0"/>
              <a:t> scalability</a:t>
            </a:r>
            <a:endParaRPr lang="en-US" noProof="0" dirty="0"/>
          </a:p>
        </p:txBody>
      </p:sp>
      <p:sp>
        <p:nvSpPr>
          <p:cNvPr id="3" name="Text Placeholder 2"/>
          <p:cNvSpPr>
            <a:spLocks noGrp="1"/>
          </p:cNvSpPr>
          <p:nvPr>
            <p:ph type="body" idx="1"/>
          </p:nvPr>
        </p:nvSpPr>
        <p:spPr/>
        <p:txBody>
          <a:bodyPr/>
          <a:lstStyle/>
          <a:p>
            <a:r>
              <a:rPr lang="en-US" noProof="0" dirty="0" smtClean="0"/>
              <a:t>Issues &amp; Solutions</a:t>
            </a:r>
            <a:endParaRPr lang="en-US" noProof="0" dirty="0"/>
          </a:p>
          <a:p>
            <a:endParaRPr lang="en-US" noProof="0" dirty="0"/>
          </a:p>
        </p:txBody>
      </p:sp>
    </p:spTree>
    <p:extLst>
      <p:ext uri="{BB962C8B-B14F-4D97-AF65-F5344CB8AC3E}">
        <p14:creationId xmlns:p14="http://schemas.microsoft.com/office/powerpoint/2010/main" val="32888742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436" y="1600823"/>
            <a:ext cx="8674677" cy="5257177"/>
          </a:xfrm>
          <a:prstGeom prst="rect">
            <a:avLst/>
          </a:prstGeom>
        </p:spPr>
      </p:pic>
      <p:sp>
        <p:nvSpPr>
          <p:cNvPr id="7" name="Title 2"/>
          <p:cNvSpPr>
            <a:spLocks noGrp="1"/>
          </p:cNvSpPr>
          <p:nvPr>
            <p:ph type="title"/>
          </p:nvPr>
        </p:nvSpPr>
        <p:spPr>
          <a:xfrm>
            <a:off x="376238" y="-104235"/>
            <a:ext cx="8391525" cy="698500"/>
          </a:xfrm>
        </p:spPr>
        <p:txBody>
          <a:bodyPr/>
          <a:lstStyle/>
          <a:p>
            <a:r>
              <a:rPr lang="en-US" sz="2000" b="0" noProof="0" dirty="0" err="1" smtClean="0"/>
              <a:t>Ethereum</a:t>
            </a:r>
            <a:r>
              <a:rPr lang="en-US" sz="2000" b="0" noProof="0" dirty="0" smtClean="0"/>
              <a:t> Scalability</a:t>
            </a:r>
            <a:endParaRPr lang="en-US" sz="2000" b="0" noProof="0" dirty="0"/>
          </a:p>
        </p:txBody>
      </p:sp>
      <p:sp>
        <p:nvSpPr>
          <p:cNvPr id="8" name="Text Placeholder 5"/>
          <p:cNvSpPr>
            <a:spLocks noGrp="1"/>
          </p:cNvSpPr>
          <p:nvPr>
            <p:ph type="body" sz="quarter" idx="4294967295"/>
          </p:nvPr>
        </p:nvSpPr>
        <p:spPr>
          <a:xfrm>
            <a:off x="381720" y="597403"/>
            <a:ext cx="8391524" cy="757255"/>
          </a:xfrm>
          <a:prstGeom prst="rect">
            <a:avLst/>
          </a:prstGeom>
        </p:spPr>
        <p:txBody>
          <a:bodyPr>
            <a:normAutofit/>
          </a:bodyPr>
          <a:lstStyle/>
          <a:p>
            <a:r>
              <a:rPr lang="en-US" sz="2000" dirty="0">
                <a:solidFill>
                  <a:srgbClr val="575757"/>
                </a:solidFill>
              </a:rPr>
              <a:t>Why doesn’t </a:t>
            </a:r>
            <a:r>
              <a:rPr lang="en-US" sz="2000" dirty="0" err="1">
                <a:solidFill>
                  <a:srgbClr val="575757"/>
                </a:solidFill>
              </a:rPr>
              <a:t>Ethereum</a:t>
            </a:r>
            <a:r>
              <a:rPr lang="en-US" sz="2000" dirty="0">
                <a:solidFill>
                  <a:srgbClr val="575757"/>
                </a:solidFill>
              </a:rPr>
              <a:t> scale (yet)?</a:t>
            </a:r>
          </a:p>
        </p:txBody>
      </p:sp>
    </p:spTree>
    <p:extLst>
      <p:ext uri="{BB962C8B-B14F-4D97-AF65-F5344CB8AC3E}">
        <p14:creationId xmlns:p14="http://schemas.microsoft.com/office/powerpoint/2010/main" val="19453167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lstStyle/>
          <a:p>
            <a:r>
              <a:rPr lang="en-US" dirty="0" smtClean="0"/>
              <a:t>On-chain solutions</a:t>
            </a:r>
            <a:endParaRPr lang="en-US" dirty="0"/>
          </a:p>
        </p:txBody>
      </p:sp>
      <p:sp>
        <p:nvSpPr>
          <p:cNvPr id="2" name="Title 1"/>
          <p:cNvSpPr>
            <a:spLocks noGrp="1"/>
          </p:cNvSpPr>
          <p:nvPr>
            <p:ph type="title"/>
          </p:nvPr>
        </p:nvSpPr>
        <p:spPr/>
        <p:txBody>
          <a:bodyPr/>
          <a:lstStyle/>
          <a:p>
            <a:r>
              <a:rPr lang="en-US" dirty="0" err="1" smtClean="0"/>
              <a:t>Ethereum</a:t>
            </a:r>
            <a:r>
              <a:rPr lang="en-US" dirty="0" smtClean="0"/>
              <a:t> </a:t>
            </a:r>
            <a:r>
              <a:rPr lang="en-US" dirty="0"/>
              <a:t>Scalability</a:t>
            </a:r>
            <a:endParaRPr lang="en-GB" dirty="0"/>
          </a:p>
        </p:txBody>
      </p:sp>
      <p:graphicFrame>
        <p:nvGraphicFramePr>
          <p:cNvPr id="7" name="Content Placeholder 6"/>
          <p:cNvGraphicFramePr>
            <a:graphicFrameLocks noGrp="1"/>
          </p:cNvGraphicFramePr>
          <p:nvPr>
            <p:ph type="chart" sz="quarter" idx="15"/>
            <p:extLst>
              <p:ext uri="{D42A27DB-BD31-4B8C-83A1-F6EECF244321}">
                <p14:modId xmlns:p14="http://schemas.microsoft.com/office/powerpoint/2010/main" val="729533375"/>
              </p:ext>
            </p:extLst>
          </p:nvPr>
        </p:nvGraphicFramePr>
        <p:xfrm>
          <a:off x="408178" y="1507519"/>
          <a:ext cx="8359584" cy="3401160"/>
        </p:xfrm>
        <a:graphic>
          <a:graphicData uri="http://schemas.openxmlformats.org/drawingml/2006/table">
            <a:tbl>
              <a:tblPr firstRow="1" bandRow="1">
                <a:tableStyleId>{5C22544A-7EE6-4342-B048-85BDC9FD1C3A}</a:tableStyleId>
              </a:tblPr>
              <a:tblGrid>
                <a:gridCol w="2089896">
                  <a:extLst>
                    <a:ext uri="{9D8B030D-6E8A-4147-A177-3AD203B41FA5}">
                      <a16:colId xmlns:a16="http://schemas.microsoft.com/office/drawing/2014/main" val="20000"/>
                    </a:ext>
                  </a:extLst>
                </a:gridCol>
                <a:gridCol w="3394726">
                  <a:extLst>
                    <a:ext uri="{9D8B030D-6E8A-4147-A177-3AD203B41FA5}">
                      <a16:colId xmlns:a16="http://schemas.microsoft.com/office/drawing/2014/main" val="20001"/>
                    </a:ext>
                  </a:extLst>
                </a:gridCol>
                <a:gridCol w="2874962">
                  <a:extLst>
                    <a:ext uri="{9D8B030D-6E8A-4147-A177-3AD203B41FA5}">
                      <a16:colId xmlns:a16="http://schemas.microsoft.com/office/drawing/2014/main" val="20002"/>
                    </a:ext>
                  </a:extLst>
                </a:gridCol>
              </a:tblGrid>
              <a:tr h="466140">
                <a:tc>
                  <a:txBody>
                    <a:bodyPr/>
                    <a:lstStyle/>
                    <a:p>
                      <a:r>
                        <a:rPr lang="en-GB" sz="1600" b="0" dirty="0" smtClean="0">
                          <a:solidFill>
                            <a:schemeClr val="accent1"/>
                          </a:solidFill>
                        </a:rPr>
                        <a:t>Solution</a:t>
                      </a:r>
                      <a:endParaRPr lang="en-GB" sz="1600" b="0" dirty="0">
                        <a:solidFill>
                          <a:schemeClr val="accent1"/>
                        </a:solidFill>
                      </a:endParaRPr>
                    </a:p>
                  </a:txBody>
                  <a:tcPr marL="91632" marR="91632"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smtClean="0">
                          <a:solidFill>
                            <a:schemeClr val="accent1"/>
                          </a:solidFill>
                        </a:rPr>
                        <a:t>Description</a:t>
                      </a:r>
                      <a:endParaRPr lang="en-GB" sz="1600" b="0" dirty="0">
                        <a:solidFill>
                          <a:schemeClr val="accent1"/>
                        </a:solidFill>
                      </a:endParaRPr>
                    </a:p>
                  </a:txBody>
                  <a:tcPr marL="91632" marR="91632"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smtClean="0">
                          <a:solidFill>
                            <a:schemeClr val="accent1"/>
                          </a:solidFill>
                        </a:rPr>
                        <a:t>Status</a:t>
                      </a:r>
                      <a:endParaRPr lang="en-GB" sz="1600" b="0" dirty="0">
                        <a:solidFill>
                          <a:schemeClr val="accent1"/>
                        </a:solidFill>
                      </a:endParaRPr>
                    </a:p>
                  </a:txBody>
                  <a:tcPr marL="91632" marR="91632"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6140">
                <a:tc>
                  <a:txBody>
                    <a:bodyPr/>
                    <a:lstStyle/>
                    <a:p>
                      <a:r>
                        <a:rPr lang="en-GB" sz="1200" kern="1200" dirty="0" smtClean="0">
                          <a:solidFill>
                            <a:schemeClr val="tx1"/>
                          </a:solidFill>
                          <a:latin typeface="+mn-lt"/>
                          <a:ea typeface="+mn-ea"/>
                          <a:cs typeface="+mn-cs"/>
                        </a:rPr>
                        <a:t>Increase Gas Limit</a:t>
                      </a:r>
                      <a:endParaRPr lang="en-GB" sz="1200" kern="1200" dirty="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smtClean="0">
                          <a:solidFill>
                            <a:schemeClr val="tx1"/>
                          </a:solidFill>
                          <a:latin typeface="+mn-lt"/>
                          <a:ea typeface="+mn-ea"/>
                          <a:cs typeface="+mn-cs"/>
                        </a:rPr>
                        <a:t>Miners increase gas limit	</a:t>
                      </a: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rPr>
                        <a:t>Adopted</a:t>
                      </a:r>
                      <a:endParaRPr lang="en-GB" sz="1200" dirty="0">
                        <a:solidFill>
                          <a:schemeClr val="tx1"/>
                        </a:solidFill>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6140">
                <a:tc>
                  <a:txBody>
                    <a:bodyPr/>
                    <a:lstStyle/>
                    <a:p>
                      <a:r>
                        <a:rPr lang="en-US" sz="1200" kern="1200" dirty="0" smtClean="0">
                          <a:solidFill>
                            <a:schemeClr val="tx1"/>
                          </a:solidFill>
                          <a:latin typeface="+mn-lt"/>
                          <a:ea typeface="+mn-ea"/>
                          <a:cs typeface="+mn-cs"/>
                        </a:rPr>
                        <a:t>Parallel process transactions	</a:t>
                      </a: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smtClean="0">
                          <a:solidFill>
                            <a:schemeClr val="tx1"/>
                          </a:solidFill>
                          <a:latin typeface="+mn-lt"/>
                          <a:ea typeface="+mn-ea"/>
                          <a:cs typeface="+mn-cs"/>
                        </a:rPr>
                        <a:t>Transactions say "I will touch these accounts/contracts and no others. Miners can execute transactions in parallel as long as they don't modify the same accounts/contracts</a:t>
                      </a:r>
                      <a:endParaRPr lang="en-GB" sz="1200" kern="1200" dirty="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rPr>
                        <a:t>Concept</a:t>
                      </a:r>
                      <a:endParaRPr lang="en-GB" sz="1200" dirty="0">
                        <a:solidFill>
                          <a:schemeClr val="tx1"/>
                        </a:solidFill>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6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WASM</a:t>
                      </a: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err="1" smtClean="0">
                          <a:solidFill>
                            <a:schemeClr val="tx1"/>
                          </a:solidFill>
                          <a:latin typeface="+mn-lt"/>
                          <a:ea typeface="+mn-ea"/>
                          <a:cs typeface="+mn-cs"/>
                        </a:rPr>
                        <a:t>WebAssembly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wasm</a:t>
                      </a:r>
                      <a:r>
                        <a:rPr lang="en-US" sz="1200" kern="1200" dirty="0" smtClean="0">
                          <a:solidFill>
                            <a:schemeClr val="tx1"/>
                          </a:solidFill>
                          <a:latin typeface="+mn-lt"/>
                          <a:ea typeface="+mn-ea"/>
                          <a:cs typeface="+mn-cs"/>
                        </a:rPr>
                        <a:t>, WA) is a web standard that defines a binary format and a corresponding assembly-like text format for executable code in Web pages</a:t>
                      </a:r>
                      <a:endParaRPr lang="en-GB" sz="1200" kern="1200" dirty="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rPr>
                        <a:t>In progress</a:t>
                      </a:r>
                      <a:endParaRPr lang="en-GB" sz="1200" dirty="0">
                        <a:solidFill>
                          <a:schemeClr val="tx1"/>
                        </a:solidFill>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6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Proof of Stake</a:t>
                      </a: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smtClean="0">
                          <a:solidFill>
                            <a:schemeClr val="tx1"/>
                          </a:solidFill>
                          <a:latin typeface="+mn-lt"/>
                          <a:ea typeface="+mn-ea"/>
                          <a:cs typeface="+mn-cs"/>
                        </a:rPr>
                        <a:t>the creator of the next block is chosen via various combinations of random selection and wealth</a:t>
                      </a:r>
                      <a:endParaRPr lang="en-GB" sz="1200" kern="1200" dirty="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rPr>
                        <a:t>Hybrid</a:t>
                      </a:r>
                      <a:r>
                        <a:rPr lang="en-GB" sz="1200" baseline="0" dirty="0" smtClean="0">
                          <a:solidFill>
                            <a:schemeClr val="tx1"/>
                          </a:solidFill>
                        </a:rPr>
                        <a:t> </a:t>
                      </a:r>
                      <a:r>
                        <a:rPr lang="en-GB" sz="1200" baseline="0" dirty="0" err="1" smtClean="0">
                          <a:solidFill>
                            <a:schemeClr val="tx1"/>
                          </a:solidFill>
                        </a:rPr>
                        <a:t>PoS</a:t>
                      </a:r>
                      <a:r>
                        <a:rPr lang="en-GB" sz="1200" baseline="0" dirty="0" smtClean="0">
                          <a:solidFill>
                            <a:schemeClr val="tx1"/>
                          </a:solidFill>
                        </a:rPr>
                        <a:t> in TESTNET</a:t>
                      </a:r>
                      <a:endParaRPr lang="en-GB" sz="1200" dirty="0">
                        <a:solidFill>
                          <a:schemeClr val="tx1"/>
                        </a:solidFill>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770834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lstStyle/>
          <a:p>
            <a:r>
              <a:rPr lang="en-US" dirty="0" smtClean="0"/>
              <a:t>Off-chain solutions</a:t>
            </a:r>
            <a:endParaRPr lang="en-US" dirty="0"/>
          </a:p>
        </p:txBody>
      </p:sp>
      <p:sp>
        <p:nvSpPr>
          <p:cNvPr id="2" name="Title 1"/>
          <p:cNvSpPr>
            <a:spLocks noGrp="1"/>
          </p:cNvSpPr>
          <p:nvPr>
            <p:ph type="title"/>
          </p:nvPr>
        </p:nvSpPr>
        <p:spPr/>
        <p:txBody>
          <a:bodyPr/>
          <a:lstStyle/>
          <a:p>
            <a:r>
              <a:rPr lang="en-US" dirty="0" err="1" smtClean="0"/>
              <a:t>Ethereum</a:t>
            </a:r>
            <a:r>
              <a:rPr lang="en-US" dirty="0" smtClean="0"/>
              <a:t> </a:t>
            </a:r>
            <a:r>
              <a:rPr lang="en-US" dirty="0"/>
              <a:t>Scalability</a:t>
            </a:r>
            <a:endParaRPr lang="en-GB" dirty="0"/>
          </a:p>
        </p:txBody>
      </p:sp>
      <p:graphicFrame>
        <p:nvGraphicFramePr>
          <p:cNvPr id="7" name="Content Placeholder 6"/>
          <p:cNvGraphicFramePr>
            <a:graphicFrameLocks noGrp="1"/>
          </p:cNvGraphicFramePr>
          <p:nvPr>
            <p:ph type="chart" sz="quarter" idx="15"/>
            <p:extLst>
              <p:ext uri="{D42A27DB-BD31-4B8C-83A1-F6EECF244321}">
                <p14:modId xmlns:p14="http://schemas.microsoft.com/office/powerpoint/2010/main" val="821048809"/>
              </p:ext>
            </p:extLst>
          </p:nvPr>
        </p:nvGraphicFramePr>
        <p:xfrm>
          <a:off x="408178" y="1507519"/>
          <a:ext cx="8359584" cy="3849420"/>
        </p:xfrm>
        <a:graphic>
          <a:graphicData uri="http://schemas.openxmlformats.org/drawingml/2006/table">
            <a:tbl>
              <a:tblPr firstRow="1" bandRow="1">
                <a:tableStyleId>{5C22544A-7EE6-4342-B048-85BDC9FD1C3A}</a:tableStyleId>
              </a:tblPr>
              <a:tblGrid>
                <a:gridCol w="2089896">
                  <a:extLst>
                    <a:ext uri="{9D8B030D-6E8A-4147-A177-3AD203B41FA5}">
                      <a16:colId xmlns:a16="http://schemas.microsoft.com/office/drawing/2014/main" val="20000"/>
                    </a:ext>
                  </a:extLst>
                </a:gridCol>
                <a:gridCol w="3394726">
                  <a:extLst>
                    <a:ext uri="{9D8B030D-6E8A-4147-A177-3AD203B41FA5}">
                      <a16:colId xmlns:a16="http://schemas.microsoft.com/office/drawing/2014/main" val="20001"/>
                    </a:ext>
                  </a:extLst>
                </a:gridCol>
                <a:gridCol w="2874962">
                  <a:extLst>
                    <a:ext uri="{9D8B030D-6E8A-4147-A177-3AD203B41FA5}">
                      <a16:colId xmlns:a16="http://schemas.microsoft.com/office/drawing/2014/main" val="20002"/>
                    </a:ext>
                  </a:extLst>
                </a:gridCol>
              </a:tblGrid>
              <a:tr h="466140">
                <a:tc>
                  <a:txBody>
                    <a:bodyPr/>
                    <a:lstStyle/>
                    <a:p>
                      <a:r>
                        <a:rPr lang="en-GB" sz="1600" b="0" dirty="0" smtClean="0">
                          <a:solidFill>
                            <a:schemeClr val="accent1"/>
                          </a:solidFill>
                        </a:rPr>
                        <a:t>Solution</a:t>
                      </a:r>
                      <a:endParaRPr lang="en-GB" sz="1600" b="0" dirty="0">
                        <a:solidFill>
                          <a:schemeClr val="accent1"/>
                        </a:solidFill>
                      </a:endParaRPr>
                    </a:p>
                  </a:txBody>
                  <a:tcPr marL="91632" marR="91632"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smtClean="0">
                          <a:solidFill>
                            <a:schemeClr val="accent1"/>
                          </a:solidFill>
                        </a:rPr>
                        <a:t>Description</a:t>
                      </a:r>
                      <a:endParaRPr lang="en-GB" sz="1600" b="0" dirty="0">
                        <a:solidFill>
                          <a:schemeClr val="accent1"/>
                        </a:solidFill>
                      </a:endParaRPr>
                    </a:p>
                  </a:txBody>
                  <a:tcPr marL="91632" marR="91632"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smtClean="0">
                          <a:solidFill>
                            <a:schemeClr val="accent1"/>
                          </a:solidFill>
                        </a:rPr>
                        <a:t>Status</a:t>
                      </a:r>
                      <a:endParaRPr lang="en-GB" sz="1600" b="0" dirty="0">
                        <a:solidFill>
                          <a:schemeClr val="accent1"/>
                        </a:solidFill>
                      </a:endParaRPr>
                    </a:p>
                  </a:txBody>
                  <a:tcPr marL="91632" marR="91632"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6140">
                <a:tc>
                  <a:txBody>
                    <a:bodyPr/>
                    <a:lstStyle/>
                    <a:p>
                      <a:r>
                        <a:rPr lang="en-GB" sz="1200" kern="1200" dirty="0" smtClean="0">
                          <a:solidFill>
                            <a:schemeClr val="tx1"/>
                          </a:solidFill>
                          <a:latin typeface="+mn-lt"/>
                          <a:ea typeface="+mn-ea"/>
                          <a:cs typeface="+mn-cs"/>
                        </a:rPr>
                        <a:t>Payment Channel Networks</a:t>
                      </a:r>
                      <a:endParaRPr lang="en-GB" sz="1200" kern="1200" dirty="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smtClean="0">
                          <a:solidFill>
                            <a:schemeClr val="tx1"/>
                          </a:solidFill>
                          <a:latin typeface="+mn-lt"/>
                          <a:ea typeface="+mn-ea"/>
                          <a:cs typeface="+mn-cs"/>
                        </a:rPr>
                        <a:t>The Raiden Network is an off-chain scaling solution, enabling near-instant, low-fee and scalable payments. It’s complementary to the </a:t>
                      </a:r>
                      <a:r>
                        <a:rPr lang="en-US" sz="1200" kern="1200" dirty="0" err="1" smtClean="0">
                          <a:solidFill>
                            <a:schemeClr val="tx1"/>
                          </a:solidFill>
                          <a:latin typeface="+mn-lt"/>
                          <a:ea typeface="+mn-ea"/>
                          <a:cs typeface="+mn-cs"/>
                        </a:rPr>
                        <a:t>Ethereum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blockchain</a:t>
                      </a:r>
                      <a:r>
                        <a:rPr lang="en-US" sz="1200" kern="1200" dirty="0" smtClean="0">
                          <a:solidFill>
                            <a:schemeClr val="tx1"/>
                          </a:solidFill>
                          <a:latin typeface="+mn-lt"/>
                          <a:ea typeface="+mn-ea"/>
                          <a:cs typeface="+mn-cs"/>
                        </a:rPr>
                        <a:t> and works with any ERC20 compatible token. </a:t>
                      </a: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rPr>
                        <a:t>Raiden is working</a:t>
                      </a:r>
                      <a:r>
                        <a:rPr lang="en-GB" sz="1200" baseline="0" dirty="0" smtClean="0">
                          <a:solidFill>
                            <a:schemeClr val="tx1"/>
                          </a:solidFill>
                        </a:rPr>
                        <a:t> </a:t>
                      </a:r>
                      <a:r>
                        <a:rPr lang="en-GB" sz="1200" dirty="0" smtClean="0">
                          <a:solidFill>
                            <a:schemeClr val="tx1"/>
                          </a:solidFill>
                        </a:rPr>
                        <a:t>progress.</a:t>
                      </a:r>
                    </a:p>
                    <a:p>
                      <a:r>
                        <a:rPr lang="en-US" sz="1200" kern="1200" dirty="0" smtClean="0">
                          <a:solidFill>
                            <a:schemeClr val="tx1"/>
                          </a:solidFill>
                          <a:latin typeface="+mn-lt"/>
                          <a:ea typeface="+mn-ea"/>
                          <a:cs typeface="+mn-cs"/>
                        </a:rPr>
                        <a:t>µRaiden in on MAINNET</a:t>
                      </a:r>
                      <a:endParaRPr lang="en-GB" sz="1200" kern="1200" dirty="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6140">
                <a:tc>
                  <a:txBody>
                    <a:bodyPr/>
                    <a:lstStyle/>
                    <a:p>
                      <a:r>
                        <a:rPr lang="it-IT" sz="1200" kern="1200" dirty="0" err="1" smtClean="0">
                          <a:solidFill>
                            <a:schemeClr val="tx1"/>
                          </a:solidFill>
                          <a:latin typeface="+mn-lt"/>
                          <a:ea typeface="+mn-ea"/>
                          <a:cs typeface="+mn-cs"/>
                        </a:rPr>
                        <a:t>Truebit</a:t>
                      </a:r>
                      <a:endParaRPr lang="en-US" sz="1200" kern="1200" dirty="0" smtClean="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smtClean="0">
                          <a:solidFill>
                            <a:schemeClr val="tx1"/>
                          </a:solidFill>
                          <a:latin typeface="+mn-lt"/>
                          <a:ea typeface="+mn-ea"/>
                          <a:cs typeface="+mn-cs"/>
                        </a:rPr>
                        <a:t>Moves computation off-chain and verifies its correctness via an interactive </a:t>
                      </a:r>
                      <a:r>
                        <a:rPr lang="en-US" sz="1200" kern="1200" dirty="0" err="1" smtClean="0">
                          <a:solidFill>
                            <a:schemeClr val="tx1"/>
                          </a:solidFill>
                          <a:latin typeface="+mn-lt"/>
                          <a:ea typeface="+mn-ea"/>
                          <a:cs typeface="+mn-cs"/>
                        </a:rPr>
                        <a:t>crypteconomic</a:t>
                      </a:r>
                      <a:r>
                        <a:rPr lang="en-US" sz="1200" kern="1200" dirty="0" smtClean="0">
                          <a:solidFill>
                            <a:schemeClr val="tx1"/>
                          </a:solidFill>
                          <a:latin typeface="+mn-lt"/>
                          <a:ea typeface="+mn-ea"/>
                          <a:cs typeface="+mn-cs"/>
                        </a:rPr>
                        <a:t> protocol.</a:t>
                      </a:r>
                      <a:endParaRPr lang="en-GB" sz="1200" kern="1200" dirty="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rPr>
                        <a:t>Work in progress</a:t>
                      </a:r>
                      <a:endParaRPr lang="en-GB" sz="1200" dirty="0">
                        <a:solidFill>
                          <a:schemeClr val="tx1"/>
                        </a:solidFill>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6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Plasma/Cash Plasma</a:t>
                      </a: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Tree hierarchy of </a:t>
                      </a:r>
                      <a:r>
                        <a:rPr lang="en-US" sz="1200" kern="1200" dirty="0" err="1" smtClean="0">
                          <a:solidFill>
                            <a:schemeClr val="tx1"/>
                          </a:solidFill>
                          <a:latin typeface="+mn-lt"/>
                          <a:ea typeface="+mn-ea"/>
                          <a:cs typeface="+mn-cs"/>
                        </a:rPr>
                        <a:t>blockchains</a:t>
                      </a:r>
                      <a:r>
                        <a:rPr lang="en-US" sz="1200" kern="1200" dirty="0" smtClean="0">
                          <a:solidFill>
                            <a:schemeClr val="tx1"/>
                          </a:solidFill>
                          <a:latin typeface="+mn-lt"/>
                          <a:ea typeface="+mn-ea"/>
                          <a:cs typeface="+mn-cs"/>
                        </a:rPr>
                        <a:t> where only fraud proofs are reported up the tree	</a:t>
                      </a:r>
                    </a:p>
                    <a:p>
                      <a:endParaRPr lang="en-GB" sz="1200" kern="1200" dirty="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Work in progress</a:t>
                      </a:r>
                    </a:p>
                    <a:p>
                      <a:endParaRPr lang="en-GB" sz="1200" dirty="0">
                        <a:solidFill>
                          <a:schemeClr val="tx1"/>
                        </a:solidFill>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6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mn-lt"/>
                          <a:ea typeface="+mn-ea"/>
                          <a:cs typeface="+mn-cs"/>
                        </a:rPr>
                        <a:t>Sharding</a:t>
                      </a:r>
                      <a:endParaRPr lang="en-GB" sz="1200" kern="1200" dirty="0" smtClean="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Validators only need validate some, not all, of the network's transactions</a:t>
                      </a:r>
                      <a:r>
                        <a:rPr lang="en-US" sz="1800" b="0" i="0" u="none" strike="noStrike" kern="1200" baseline="0" dirty="0" smtClean="0">
                          <a:solidFill>
                            <a:schemeClr val="dk1"/>
                          </a:solidFill>
                          <a:latin typeface="+mn-lt"/>
                          <a:ea typeface="+mn-ea"/>
                          <a:cs typeface="+mn-cs"/>
                        </a:rPr>
                        <a:t>	</a:t>
                      </a:r>
                    </a:p>
                    <a:p>
                      <a:endParaRPr lang="en-GB" sz="1200" kern="1200" dirty="0">
                        <a:solidFill>
                          <a:schemeClr val="tx1"/>
                        </a:solidFill>
                        <a:latin typeface="+mn-lt"/>
                        <a:ea typeface="+mn-ea"/>
                        <a:cs typeface="+mn-cs"/>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Work in progress, recently added on GitHub</a:t>
                      </a:r>
                    </a:p>
                    <a:p>
                      <a:endParaRPr lang="en-GB" sz="1200" dirty="0">
                        <a:solidFill>
                          <a:schemeClr val="tx1"/>
                        </a:solidFill>
                      </a:endParaRPr>
                    </a:p>
                  </a:txBody>
                  <a:tcPr marL="91632" marR="91632" anchor="ctr">
                    <a:lnL w="12700" cmpd="sng">
                      <a:noFill/>
                    </a:lnL>
                    <a:lnR w="12700" cmpd="sng">
                      <a:noFill/>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70881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References</a:t>
            </a:r>
            <a:endParaRPr lang="en-US" noProof="0" dirty="0"/>
          </a:p>
        </p:txBody>
      </p:sp>
    </p:spTree>
    <p:extLst>
      <p:ext uri="{BB962C8B-B14F-4D97-AF65-F5344CB8AC3E}">
        <p14:creationId xmlns:p14="http://schemas.microsoft.com/office/powerpoint/2010/main" val="78646998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37" y="242964"/>
            <a:ext cx="8391525" cy="698500"/>
          </a:xfrm>
        </p:spPr>
        <p:txBody>
          <a:bodyPr/>
          <a:lstStyle/>
          <a:p>
            <a:r>
              <a:rPr lang="en-US" dirty="0" smtClean="0"/>
              <a:t>References</a:t>
            </a:r>
            <a:endParaRPr lang="en-US" dirty="0"/>
          </a:p>
        </p:txBody>
      </p:sp>
      <p:sp>
        <p:nvSpPr>
          <p:cNvPr id="4" name="Rectangle 2"/>
          <p:cNvSpPr>
            <a:spLocks noGrp="1" noChangeArrowheads="1"/>
          </p:cNvSpPr>
          <p:nvPr>
            <p:ph sz="quarter" idx="16"/>
          </p:nvPr>
        </p:nvSpPr>
        <p:spPr bwMode="auto">
          <a:xfrm>
            <a:off x="376237" y="961591"/>
            <a:ext cx="4214236" cy="49552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en-US" sz="1400" b="1" dirty="0" err="1" smtClean="0">
                <a:cs typeface="Arial" panose="020B0604020202020204" pitchFamily="34" charset="0"/>
              </a:rPr>
              <a:t>Ethereum</a:t>
            </a:r>
            <a:r>
              <a:rPr lang="it-IT" altLang="en-US" sz="1400" b="1" dirty="0" smtClean="0">
                <a:cs typeface="Arial" panose="020B0604020202020204" pitchFamily="34" charset="0"/>
              </a:rPr>
              <a:t> </a:t>
            </a:r>
            <a:r>
              <a:rPr lang="it-IT" altLang="en-US" sz="1400" b="1" dirty="0" err="1">
                <a:cs typeface="Arial" panose="020B0604020202020204" pitchFamily="34" charset="0"/>
              </a:rPr>
              <a:t>Improvement</a:t>
            </a:r>
            <a:r>
              <a:rPr lang="it-IT" altLang="en-US" sz="1400" b="1" dirty="0">
                <a:cs typeface="Arial" panose="020B0604020202020204" pitchFamily="34" charset="0"/>
              </a:rPr>
              <a:t> </a:t>
            </a:r>
            <a:r>
              <a:rPr lang="it-IT" altLang="en-US" sz="1400" b="1" dirty="0" err="1">
                <a:cs typeface="Arial" panose="020B0604020202020204" pitchFamily="34" charset="0"/>
              </a:rPr>
              <a:t>Proposals</a:t>
            </a:r>
            <a:endParaRPr lang="it-IT" altLang="en-US" sz="1400" b="1" dirty="0">
              <a:cs typeface="Arial" panose="020B0604020202020204" pitchFamily="34" charset="0"/>
            </a:endParaRPr>
          </a:p>
          <a:p>
            <a:pPr lvl="0">
              <a:buSzTx/>
              <a:tabLst/>
            </a:pPr>
            <a:r>
              <a:rPr lang="it-IT" altLang="en-US" sz="1400" dirty="0">
                <a:cs typeface="Arial" panose="020B0604020202020204" pitchFamily="34" charset="0"/>
                <a:hlinkClick r:id="rId3"/>
              </a:rPr>
              <a:t>https://</a:t>
            </a:r>
            <a:r>
              <a:rPr lang="it-IT" altLang="en-US" sz="1400" dirty="0" smtClean="0">
                <a:cs typeface="Arial" panose="020B0604020202020204" pitchFamily="34" charset="0"/>
                <a:hlinkClick r:id="rId3"/>
              </a:rPr>
              <a:t>eips.ethereum.org</a:t>
            </a:r>
            <a:endParaRPr lang="it-IT" altLang="en-US" sz="1400" dirty="0" smtClean="0">
              <a:cs typeface="Arial" panose="020B0604020202020204" pitchFamily="34" charset="0"/>
            </a:endParaRPr>
          </a:p>
          <a:p>
            <a:pPr lvl="0">
              <a:buSzTx/>
              <a:tabLst/>
            </a:pPr>
            <a:endParaRPr lang="it-IT" altLang="en-US" sz="1400" dirty="0">
              <a:cs typeface="Arial" panose="020B0604020202020204" pitchFamily="34" charset="0"/>
            </a:endParaRPr>
          </a:p>
          <a:p>
            <a:r>
              <a:rPr lang="en-US" sz="1400" b="1" dirty="0">
                <a:cs typeface="Arial" panose="020B0604020202020204" pitchFamily="34" charset="0"/>
              </a:rPr>
              <a:t>EIP 20: ERC-20 Token Standard</a:t>
            </a:r>
          </a:p>
          <a:p>
            <a:pPr lvl="0">
              <a:buSzTx/>
              <a:tabLst/>
            </a:pPr>
            <a:r>
              <a:rPr lang="it-IT" altLang="en-US" sz="1400" dirty="0" smtClean="0">
                <a:cs typeface="Arial" panose="020B0604020202020204" pitchFamily="34" charset="0"/>
                <a:hlinkClick r:id="rId4"/>
              </a:rPr>
              <a:t>https</a:t>
            </a:r>
            <a:r>
              <a:rPr lang="it-IT" altLang="en-US" sz="1400" dirty="0">
                <a:cs typeface="Arial" panose="020B0604020202020204" pitchFamily="34" charset="0"/>
                <a:hlinkClick r:id="rId4"/>
              </a:rPr>
              <a:t>://</a:t>
            </a:r>
            <a:r>
              <a:rPr lang="it-IT" altLang="en-US" sz="1400" dirty="0" smtClean="0">
                <a:cs typeface="Arial" panose="020B0604020202020204" pitchFamily="34" charset="0"/>
                <a:hlinkClick r:id="rId4"/>
              </a:rPr>
              <a:t>eips.ethereum.org/EIPS/eip-20</a:t>
            </a:r>
            <a:endParaRPr lang="it-IT" altLang="en-US" sz="1400" dirty="0" smtClean="0">
              <a:cs typeface="Arial" panose="020B0604020202020204" pitchFamily="34" charset="0"/>
            </a:endParaRPr>
          </a:p>
          <a:p>
            <a:pPr lvl="0">
              <a:buSzTx/>
              <a:tabLst/>
            </a:pPr>
            <a:endParaRPr lang="it-IT" altLang="en-US" sz="1400" dirty="0">
              <a:cs typeface="Arial" panose="020B0604020202020204" pitchFamily="34" charset="0"/>
            </a:endParaRPr>
          </a:p>
          <a:p>
            <a:pPr>
              <a:buSzTx/>
              <a:tabLst/>
            </a:pPr>
            <a:r>
              <a:rPr lang="en-US" sz="1400" b="1" dirty="0">
                <a:cs typeface="Arial" panose="020B0604020202020204" pitchFamily="34" charset="0"/>
              </a:rPr>
              <a:t>EIP 721: ERC-721 Non-Fungible Token Standard</a:t>
            </a:r>
          </a:p>
          <a:p>
            <a:pPr lvl="0">
              <a:buSzTx/>
              <a:tabLst/>
            </a:pPr>
            <a:r>
              <a:rPr lang="it-IT" altLang="en-US" sz="1400" dirty="0">
                <a:cs typeface="Arial" panose="020B0604020202020204" pitchFamily="34" charset="0"/>
                <a:hlinkClick r:id="rId3"/>
              </a:rPr>
              <a:t>https://eips.ethereum.org/EIPS/eip-721</a:t>
            </a:r>
            <a:endParaRPr lang="it-IT" altLang="en-US" sz="1400" dirty="0">
              <a:cs typeface="Arial" panose="020B0604020202020204" pitchFamily="34" charset="0"/>
            </a:endParaRPr>
          </a:p>
          <a:p>
            <a:pPr lvl="0">
              <a:buSzTx/>
              <a:tabLst/>
            </a:pPr>
            <a:endParaRPr lang="it-IT" altLang="en-US" sz="1400" dirty="0" smtClean="0">
              <a:cs typeface="Arial" panose="020B0604020202020204" pitchFamily="34" charset="0"/>
            </a:endParaRPr>
          </a:p>
          <a:p>
            <a:pPr lvl="0">
              <a:buSzTx/>
              <a:tabLst/>
            </a:pPr>
            <a:r>
              <a:rPr lang="en-US" sz="1400" b="1" dirty="0" err="1" smtClean="0">
                <a:cs typeface="Arial" panose="020B0604020202020204" pitchFamily="34" charset="0"/>
              </a:rPr>
              <a:t>CryptoPunks</a:t>
            </a:r>
            <a:endParaRPr lang="en-US" sz="1400" b="1" dirty="0" smtClean="0">
              <a:cs typeface="Arial" panose="020B0604020202020204" pitchFamily="34" charset="0"/>
            </a:endParaRPr>
          </a:p>
          <a:p>
            <a:pPr lvl="0">
              <a:buSzTx/>
              <a:tabLst/>
            </a:pPr>
            <a:r>
              <a:rPr lang="en-US" sz="1400" dirty="0">
                <a:cs typeface="Arial" panose="020B0604020202020204" pitchFamily="34" charset="0"/>
                <a:hlinkClick r:id="rId5"/>
              </a:rPr>
              <a:t>https://</a:t>
            </a:r>
            <a:r>
              <a:rPr lang="en-US" sz="1400" dirty="0" smtClean="0">
                <a:cs typeface="Arial" panose="020B0604020202020204" pitchFamily="34" charset="0"/>
                <a:hlinkClick r:id="rId5"/>
              </a:rPr>
              <a:t>www.larvalabs.com/cryptopunks</a:t>
            </a:r>
            <a:endParaRPr lang="en-US" sz="1400" dirty="0" smtClean="0">
              <a:cs typeface="Arial" panose="020B0604020202020204" pitchFamily="34" charset="0"/>
            </a:endParaRPr>
          </a:p>
          <a:p>
            <a:pPr lvl="0">
              <a:buSzTx/>
              <a:tabLst/>
            </a:pPr>
            <a:endParaRPr lang="en-US" sz="1400" dirty="0" smtClean="0">
              <a:cs typeface="Arial" panose="020B0604020202020204" pitchFamily="34" charset="0"/>
            </a:endParaRPr>
          </a:p>
          <a:p>
            <a:pPr lvl="0">
              <a:buSzTx/>
              <a:tabLst/>
            </a:pPr>
            <a:r>
              <a:rPr lang="en-US" sz="1400" b="1" dirty="0" err="1" smtClean="0">
                <a:cs typeface="Arial" panose="020B0604020202020204" pitchFamily="34" charset="0"/>
              </a:rPr>
              <a:t>Dmarket</a:t>
            </a:r>
            <a:r>
              <a:rPr lang="en-US" sz="1400" dirty="0" smtClean="0">
                <a:cs typeface="Arial" panose="020B0604020202020204" pitchFamily="34" charset="0"/>
              </a:rPr>
              <a:t> </a:t>
            </a:r>
          </a:p>
          <a:p>
            <a:pPr lvl="0">
              <a:buSzTx/>
              <a:tabLst/>
            </a:pPr>
            <a:r>
              <a:rPr lang="en-US" sz="1400" dirty="0">
                <a:cs typeface="Arial" panose="020B0604020202020204" pitchFamily="34" charset="0"/>
                <a:hlinkClick r:id="rId6"/>
              </a:rPr>
              <a:t>https://</a:t>
            </a:r>
            <a:r>
              <a:rPr lang="en-US" sz="1400" dirty="0" smtClean="0">
                <a:cs typeface="Arial" panose="020B0604020202020204" pitchFamily="34" charset="0"/>
                <a:hlinkClick r:id="rId6"/>
              </a:rPr>
              <a:t>dmarket.com</a:t>
            </a:r>
            <a:endParaRPr lang="en-US" sz="1400" dirty="0">
              <a:cs typeface="Arial" panose="020B0604020202020204" pitchFamily="34" charset="0"/>
            </a:endParaRPr>
          </a:p>
          <a:p>
            <a:pPr lvl="0">
              <a:buSzTx/>
              <a:tabLst/>
            </a:pPr>
            <a:endParaRPr lang="en-US" sz="1400" dirty="0" smtClean="0">
              <a:cs typeface="Arial" panose="020B0604020202020204" pitchFamily="34" charset="0"/>
            </a:endParaRPr>
          </a:p>
          <a:p>
            <a:pPr lvl="0">
              <a:buSzTx/>
              <a:tabLst/>
            </a:pPr>
            <a:r>
              <a:rPr lang="en-US" sz="1400" b="1" dirty="0" err="1" smtClean="0">
                <a:cs typeface="Arial" panose="020B0604020202020204" pitchFamily="34" charset="0"/>
              </a:rPr>
              <a:t>Propy</a:t>
            </a:r>
            <a:r>
              <a:rPr lang="en-US" sz="1400" b="1" dirty="0" smtClean="0">
                <a:cs typeface="Arial" panose="020B0604020202020204" pitchFamily="34" charset="0"/>
              </a:rPr>
              <a:t> Real Estate</a:t>
            </a:r>
          </a:p>
          <a:p>
            <a:pPr lvl="0">
              <a:buSzTx/>
              <a:tabLst/>
            </a:pPr>
            <a:r>
              <a:rPr lang="en-US" sz="1400" dirty="0">
                <a:cs typeface="Arial" panose="020B0604020202020204" pitchFamily="34" charset="0"/>
                <a:hlinkClick r:id="rId7"/>
              </a:rPr>
              <a:t>https://</a:t>
            </a:r>
            <a:r>
              <a:rPr lang="en-US" sz="1400" dirty="0" smtClean="0">
                <a:cs typeface="Arial" panose="020B0604020202020204" pitchFamily="34" charset="0"/>
                <a:hlinkClick r:id="rId7"/>
              </a:rPr>
              <a:t>tokensale.propy.com</a:t>
            </a:r>
            <a:r>
              <a:rPr lang="en-US" sz="1400" dirty="0">
                <a:cs typeface="Arial" panose="020B0604020202020204" pitchFamily="34" charset="0"/>
              </a:rPr>
              <a:t/>
            </a:r>
            <a:br>
              <a:rPr lang="en-US" sz="1400" dirty="0">
                <a:cs typeface="Arial" panose="020B0604020202020204" pitchFamily="34" charset="0"/>
              </a:rPr>
            </a:br>
            <a:endParaRPr lang="it-IT" altLang="en-US" sz="1400" b="1" dirty="0" smtClean="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en-US" sz="1400" b="1" dirty="0" err="1" smtClean="0">
                <a:cs typeface="Arial" panose="020B0604020202020204" pitchFamily="34" charset="0"/>
              </a:rPr>
              <a:t>Ethereum</a:t>
            </a:r>
            <a:r>
              <a:rPr lang="it-IT" altLang="en-US" sz="1400" b="1" dirty="0" smtClean="0">
                <a:cs typeface="Arial" panose="020B0604020202020204" pitchFamily="34" charset="0"/>
              </a:rPr>
              <a:t> </a:t>
            </a:r>
            <a:r>
              <a:rPr lang="it-IT" altLang="en-US" sz="1400" b="1" dirty="0" err="1">
                <a:cs typeface="Arial" panose="020B0604020202020204" pitchFamily="34" charset="0"/>
              </a:rPr>
              <a:t>b</a:t>
            </a:r>
            <a:r>
              <a:rPr lang="it-IT" altLang="en-US" sz="1400" b="1" dirty="0" err="1" smtClean="0">
                <a:cs typeface="Arial" panose="020B0604020202020204" pitchFamily="34" charset="0"/>
              </a:rPr>
              <a:t>lock</a:t>
            </a:r>
            <a:r>
              <a:rPr lang="it-IT" altLang="en-US" sz="1400" b="1" dirty="0" smtClean="0">
                <a:cs typeface="Arial" panose="020B0604020202020204" pitchFamily="34" charset="0"/>
              </a:rPr>
              <a:t> </a:t>
            </a:r>
            <a:r>
              <a:rPr lang="it-IT" altLang="en-US" sz="1400" b="1" dirty="0" err="1" smtClean="0">
                <a:cs typeface="Arial" panose="020B0604020202020204" pitchFamily="34" charset="0"/>
              </a:rPr>
              <a:t>explorer</a:t>
            </a:r>
            <a:endParaRPr lang="it-IT" altLang="en-US" sz="1400" b="1" dirty="0" smtClean="0">
              <a:cs typeface="Arial" panose="020B0604020202020204" pitchFamily="34" charset="0"/>
            </a:endParaRPr>
          </a:p>
          <a:p>
            <a:pPr lvl="0">
              <a:buSzTx/>
              <a:tabLst/>
            </a:pPr>
            <a:r>
              <a:rPr lang="en-US" altLang="en-US" sz="1400" dirty="0">
                <a:cs typeface="Arial" panose="020B0604020202020204" pitchFamily="34" charset="0"/>
                <a:hlinkClick r:id="rId8"/>
              </a:rPr>
              <a:t>https://</a:t>
            </a:r>
            <a:r>
              <a:rPr lang="en-US" altLang="en-US" sz="1400" dirty="0" smtClean="0">
                <a:cs typeface="Arial" panose="020B0604020202020204" pitchFamily="34" charset="0"/>
                <a:hlinkClick r:id="rId8"/>
              </a:rPr>
              <a:t>etherscan.io</a:t>
            </a:r>
            <a:endParaRPr lang="en-US" altLang="en-US" sz="1400" dirty="0" smtClean="0">
              <a:cs typeface="Arial" panose="020B0604020202020204" pitchFamily="34" charset="0"/>
            </a:endParaRPr>
          </a:p>
          <a:p>
            <a:pPr lvl="0">
              <a:buSzTx/>
              <a:tabLst/>
            </a:pPr>
            <a:endParaRPr lang="it-IT" altLang="en-US" sz="1400" dirty="0">
              <a:cs typeface="Arial" panose="020B0604020202020204" pitchFamily="34" charset="0"/>
            </a:endParaRPr>
          </a:p>
          <a:p>
            <a:pPr>
              <a:buSzTx/>
              <a:tabLst/>
            </a:pPr>
            <a:r>
              <a:rPr lang="it-IT" altLang="en-US" sz="1400" b="1" dirty="0" err="1" smtClean="0">
                <a:cs typeface="Arial" panose="020B0604020202020204" pitchFamily="34" charset="0"/>
              </a:rPr>
              <a:t>Raiden</a:t>
            </a:r>
            <a:r>
              <a:rPr lang="it-IT" altLang="en-US" sz="1400" b="1" dirty="0" smtClean="0">
                <a:cs typeface="Arial" panose="020B0604020202020204" pitchFamily="34" charset="0"/>
              </a:rPr>
              <a:t> Network</a:t>
            </a:r>
          </a:p>
          <a:p>
            <a:pPr>
              <a:buSzTx/>
              <a:tabLst/>
            </a:pPr>
            <a:r>
              <a:rPr lang="it-IT" altLang="en-US" sz="1400" dirty="0">
                <a:cs typeface="Arial" panose="020B0604020202020204" pitchFamily="34" charset="0"/>
                <a:hlinkClick r:id="rId9"/>
              </a:rPr>
              <a:t>https://</a:t>
            </a:r>
            <a:r>
              <a:rPr lang="it-IT" altLang="en-US" sz="1400" dirty="0" smtClean="0">
                <a:cs typeface="Arial" panose="020B0604020202020204" pitchFamily="34" charset="0"/>
                <a:hlinkClick r:id="rId9"/>
              </a:rPr>
              <a:t>raiden.network</a:t>
            </a:r>
            <a:endParaRPr lang="en-US" altLang="en-US" sz="1400" dirty="0" smtClean="0">
              <a:cs typeface="Arial" panose="020B0604020202020204" pitchFamily="34" charset="0"/>
            </a:endParaRPr>
          </a:p>
        </p:txBody>
      </p:sp>
      <p:sp>
        <p:nvSpPr>
          <p:cNvPr id="5" name="TextBox 4"/>
          <p:cNvSpPr txBox="1"/>
          <p:nvPr/>
        </p:nvSpPr>
        <p:spPr>
          <a:xfrm>
            <a:off x="4692073" y="961591"/>
            <a:ext cx="4248727" cy="3354765"/>
          </a:xfrm>
          <a:prstGeom prst="rect">
            <a:avLst/>
          </a:prstGeom>
          <a:noFill/>
        </p:spPr>
        <p:txBody>
          <a:bodyPr wrap="square" lIns="0" tIns="0" rIns="0" bIns="0" rtlCol="0">
            <a:spAutoFit/>
          </a:bodyPr>
          <a:lstStyle/>
          <a:p>
            <a:pPr>
              <a:spcBef>
                <a:spcPts val="600"/>
              </a:spcBef>
              <a:buSzPct val="100000"/>
            </a:pPr>
            <a:r>
              <a:rPr lang="it-IT" sz="1400" b="1" dirty="0" err="1" smtClean="0">
                <a:solidFill>
                  <a:srgbClr val="313131"/>
                </a:solidFill>
                <a:latin typeface="Arial" panose="020B0604020202020204" pitchFamily="34" charset="0"/>
                <a:cs typeface="Arial" panose="020B0604020202020204" pitchFamily="34" charset="0"/>
              </a:rPr>
              <a:t>KriptoKitties</a:t>
            </a:r>
            <a:endParaRPr lang="it-IT" sz="1400" b="1" dirty="0" smtClean="0">
              <a:solidFill>
                <a:srgbClr val="313131"/>
              </a:solidFill>
              <a:latin typeface="Arial" panose="020B0604020202020204" pitchFamily="34" charset="0"/>
              <a:cs typeface="Arial" panose="020B0604020202020204" pitchFamily="34" charset="0"/>
            </a:endParaRPr>
          </a:p>
          <a:p>
            <a:pPr>
              <a:spcBef>
                <a:spcPts val="600"/>
              </a:spcBef>
              <a:buSzPct val="100000"/>
            </a:pPr>
            <a:r>
              <a:rPr lang="en-US" sz="1400" dirty="0">
                <a:solidFill>
                  <a:srgbClr val="313131"/>
                </a:solidFill>
                <a:latin typeface="Arial" panose="020B0604020202020204" pitchFamily="34" charset="0"/>
                <a:cs typeface="Arial" panose="020B0604020202020204" pitchFamily="34" charset="0"/>
                <a:hlinkClick r:id="rId10"/>
              </a:rPr>
              <a:t>https://</a:t>
            </a:r>
            <a:r>
              <a:rPr lang="en-US" sz="1400" dirty="0" smtClean="0">
                <a:solidFill>
                  <a:srgbClr val="313131"/>
                </a:solidFill>
                <a:latin typeface="Arial" panose="020B0604020202020204" pitchFamily="34" charset="0"/>
                <a:cs typeface="Arial" panose="020B0604020202020204" pitchFamily="34" charset="0"/>
                <a:hlinkClick r:id="rId10"/>
              </a:rPr>
              <a:t>www.cryptokitties.co</a:t>
            </a:r>
            <a:endParaRPr lang="en-US" sz="1400" dirty="0" smtClean="0">
              <a:solidFill>
                <a:srgbClr val="313131"/>
              </a:solidFill>
              <a:latin typeface="Arial" panose="020B0604020202020204" pitchFamily="34" charset="0"/>
              <a:cs typeface="Arial" panose="020B0604020202020204" pitchFamily="34" charset="0"/>
            </a:endParaRPr>
          </a:p>
          <a:p>
            <a:pPr>
              <a:spcBef>
                <a:spcPts val="600"/>
              </a:spcBef>
              <a:buSzPct val="100000"/>
            </a:pPr>
            <a:endParaRPr lang="it-IT" sz="1400" dirty="0">
              <a:solidFill>
                <a:srgbClr val="313131"/>
              </a:solidFill>
              <a:latin typeface="Arial" panose="020B0604020202020204" pitchFamily="34" charset="0"/>
              <a:cs typeface="Arial" panose="020B0604020202020204" pitchFamily="34" charset="0"/>
            </a:endParaRPr>
          </a:p>
          <a:p>
            <a:pPr>
              <a:spcBef>
                <a:spcPts val="600"/>
              </a:spcBef>
              <a:buSzPct val="100000"/>
            </a:pPr>
            <a:r>
              <a:rPr lang="it-IT" sz="1400" b="1" dirty="0" err="1" smtClean="0">
                <a:solidFill>
                  <a:srgbClr val="313131"/>
                </a:solidFill>
                <a:latin typeface="Arial" panose="020B0604020202020204" pitchFamily="34" charset="0"/>
                <a:cs typeface="Arial" panose="020B0604020202020204" pitchFamily="34" charset="0"/>
              </a:rPr>
              <a:t>Proof</a:t>
            </a:r>
            <a:r>
              <a:rPr lang="it-IT" sz="1400" b="1" dirty="0" smtClean="0">
                <a:solidFill>
                  <a:srgbClr val="313131"/>
                </a:solidFill>
                <a:latin typeface="Arial" panose="020B0604020202020204" pitchFamily="34" charset="0"/>
                <a:cs typeface="Arial" panose="020B0604020202020204" pitchFamily="34" charset="0"/>
              </a:rPr>
              <a:t> of </a:t>
            </a:r>
            <a:r>
              <a:rPr lang="it-IT" sz="1400" b="1" dirty="0" err="1" smtClean="0">
                <a:solidFill>
                  <a:srgbClr val="313131"/>
                </a:solidFill>
                <a:latin typeface="Arial" panose="020B0604020202020204" pitchFamily="34" charset="0"/>
                <a:cs typeface="Arial" panose="020B0604020202020204" pitchFamily="34" charset="0"/>
              </a:rPr>
              <a:t>Stake</a:t>
            </a:r>
            <a:endParaRPr lang="it-IT" sz="1400" b="1" dirty="0" smtClean="0">
              <a:solidFill>
                <a:srgbClr val="313131"/>
              </a:solidFill>
              <a:latin typeface="Arial" panose="020B0604020202020204" pitchFamily="34" charset="0"/>
              <a:cs typeface="Arial" panose="020B0604020202020204" pitchFamily="34" charset="0"/>
            </a:endParaRPr>
          </a:p>
          <a:p>
            <a:pPr>
              <a:spcBef>
                <a:spcPts val="600"/>
              </a:spcBef>
              <a:buSzPct val="100000"/>
            </a:pPr>
            <a:r>
              <a:rPr lang="en-US" sz="1400" dirty="0">
                <a:solidFill>
                  <a:srgbClr val="313131"/>
                </a:solidFill>
                <a:latin typeface="Arial" panose="020B0604020202020204" pitchFamily="34" charset="0"/>
                <a:cs typeface="Arial" panose="020B0604020202020204" pitchFamily="34" charset="0"/>
                <a:hlinkClick r:id="rId11"/>
              </a:rPr>
              <a:t>https://</a:t>
            </a:r>
            <a:r>
              <a:rPr lang="en-US" sz="1400" dirty="0" smtClean="0">
                <a:solidFill>
                  <a:srgbClr val="313131"/>
                </a:solidFill>
                <a:latin typeface="Arial" panose="020B0604020202020204" pitchFamily="34" charset="0"/>
                <a:cs typeface="Arial" panose="020B0604020202020204" pitchFamily="34" charset="0"/>
                <a:hlinkClick r:id="rId11"/>
              </a:rPr>
              <a:t>github.com/ethereum/wiki/wiki/Proof-of-Stake-FAQ</a:t>
            </a:r>
            <a:endParaRPr lang="en-US" sz="1400" dirty="0" smtClean="0">
              <a:solidFill>
                <a:srgbClr val="313131"/>
              </a:solidFill>
              <a:latin typeface="Arial" panose="020B0604020202020204" pitchFamily="34" charset="0"/>
              <a:cs typeface="Arial" panose="020B0604020202020204" pitchFamily="34" charset="0"/>
            </a:endParaRPr>
          </a:p>
          <a:p>
            <a:pPr>
              <a:spcBef>
                <a:spcPts val="600"/>
              </a:spcBef>
              <a:buSzPct val="100000"/>
            </a:pPr>
            <a:endParaRPr lang="it-IT" sz="1400" dirty="0">
              <a:solidFill>
                <a:srgbClr val="313131"/>
              </a:solidFill>
              <a:latin typeface="Arial" panose="020B0604020202020204" pitchFamily="34" charset="0"/>
              <a:cs typeface="Arial" panose="020B0604020202020204" pitchFamily="34" charset="0"/>
            </a:endParaRPr>
          </a:p>
          <a:p>
            <a:pPr>
              <a:spcBef>
                <a:spcPts val="600"/>
              </a:spcBef>
              <a:buSzPct val="100000"/>
            </a:pPr>
            <a:r>
              <a:rPr lang="it-IT" sz="1400" b="1" dirty="0" smtClean="0">
                <a:solidFill>
                  <a:srgbClr val="313131"/>
                </a:solidFill>
                <a:latin typeface="Arial" panose="020B0604020202020204" pitchFamily="34" charset="0"/>
                <a:cs typeface="Arial" panose="020B0604020202020204" pitchFamily="34" charset="0"/>
              </a:rPr>
              <a:t>WASM</a:t>
            </a:r>
          </a:p>
          <a:p>
            <a:pPr>
              <a:spcBef>
                <a:spcPts val="600"/>
              </a:spcBef>
              <a:buSzPct val="100000"/>
            </a:pPr>
            <a:r>
              <a:rPr lang="en-US" sz="1400" dirty="0">
                <a:solidFill>
                  <a:srgbClr val="313131"/>
                </a:solidFill>
                <a:latin typeface="Arial" panose="020B0604020202020204" pitchFamily="34" charset="0"/>
                <a:cs typeface="Arial" panose="020B0604020202020204" pitchFamily="34" charset="0"/>
                <a:hlinkClick r:id="rId12"/>
              </a:rPr>
              <a:t>http://</a:t>
            </a:r>
            <a:r>
              <a:rPr lang="en-US" sz="1400" dirty="0" smtClean="0">
                <a:solidFill>
                  <a:srgbClr val="313131"/>
                </a:solidFill>
                <a:latin typeface="Arial" panose="020B0604020202020204" pitchFamily="34" charset="0"/>
                <a:cs typeface="Arial" panose="020B0604020202020204" pitchFamily="34" charset="0"/>
                <a:hlinkClick r:id="rId12"/>
              </a:rPr>
              <a:t>webassembly.org</a:t>
            </a:r>
            <a:endParaRPr lang="en-US" sz="1400" dirty="0" smtClean="0">
              <a:solidFill>
                <a:srgbClr val="313131"/>
              </a:solidFill>
              <a:latin typeface="Arial" panose="020B0604020202020204" pitchFamily="34" charset="0"/>
              <a:cs typeface="Arial" panose="020B0604020202020204" pitchFamily="34" charset="0"/>
            </a:endParaRPr>
          </a:p>
          <a:p>
            <a:pPr>
              <a:spcBef>
                <a:spcPts val="600"/>
              </a:spcBef>
              <a:buSzPct val="100000"/>
            </a:pPr>
            <a:endParaRPr lang="it-IT" sz="1400" dirty="0" smtClean="0">
              <a:solidFill>
                <a:srgbClr val="313131"/>
              </a:solidFill>
              <a:latin typeface="Arial" panose="020B0604020202020204" pitchFamily="34" charset="0"/>
              <a:cs typeface="Arial" panose="020B0604020202020204" pitchFamily="34" charset="0"/>
            </a:endParaRPr>
          </a:p>
          <a:p>
            <a:pPr>
              <a:spcBef>
                <a:spcPts val="600"/>
              </a:spcBef>
              <a:buSzPct val="100000"/>
            </a:pPr>
            <a:r>
              <a:rPr lang="it-IT" sz="1400" b="1" dirty="0" err="1" smtClean="0">
                <a:solidFill>
                  <a:srgbClr val="313131"/>
                </a:solidFill>
                <a:latin typeface="Arial" panose="020B0604020202020204" pitchFamily="34" charset="0"/>
                <a:cs typeface="Arial" panose="020B0604020202020204" pitchFamily="34" charset="0"/>
              </a:rPr>
              <a:t>Sharding</a:t>
            </a:r>
            <a:endParaRPr lang="it-IT" sz="1400" b="1" dirty="0" smtClean="0">
              <a:solidFill>
                <a:srgbClr val="313131"/>
              </a:solidFill>
              <a:latin typeface="Arial" panose="020B0604020202020204" pitchFamily="34" charset="0"/>
              <a:cs typeface="Arial" panose="020B0604020202020204" pitchFamily="34" charset="0"/>
            </a:endParaRPr>
          </a:p>
          <a:p>
            <a:pPr>
              <a:spcBef>
                <a:spcPts val="600"/>
              </a:spcBef>
              <a:buSzPct val="100000"/>
            </a:pPr>
            <a:r>
              <a:rPr lang="en-US" sz="1400" dirty="0">
                <a:solidFill>
                  <a:srgbClr val="313131"/>
                </a:solidFill>
                <a:latin typeface="Arial" panose="020B0604020202020204" pitchFamily="34" charset="0"/>
                <a:cs typeface="Arial" panose="020B0604020202020204" pitchFamily="34" charset="0"/>
                <a:hlinkClick r:id="rId13"/>
              </a:rPr>
              <a:t>https://github.com/ethereum/wiki/wiki/Sharding-FAQ</a:t>
            </a:r>
            <a:endParaRPr lang="en-US" sz="1400" dirty="0" smtClean="0">
              <a:solidFill>
                <a:srgbClr val="3131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2074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04655" y="2198254"/>
            <a:ext cx="4655128" cy="1015663"/>
          </a:xfrm>
          <a:prstGeom prst="rect">
            <a:avLst/>
          </a:prstGeom>
          <a:noFill/>
        </p:spPr>
        <p:txBody>
          <a:bodyPr wrap="square" lIns="0" tIns="0" rIns="0" bIns="0" rtlCol="0">
            <a:spAutoFit/>
          </a:bodyPr>
          <a:lstStyle/>
          <a:p>
            <a:pPr>
              <a:spcBef>
                <a:spcPts val="600"/>
              </a:spcBef>
              <a:buSzPct val="100000"/>
            </a:pPr>
            <a:r>
              <a:rPr lang="it-IT" sz="6600" dirty="0" err="1" smtClean="0">
                <a:solidFill>
                  <a:srgbClr val="313131"/>
                </a:solidFill>
                <a:latin typeface="Arial" panose="020B0604020202020204" pitchFamily="34" charset="0"/>
                <a:cs typeface="Arial" panose="020B0604020202020204" pitchFamily="34" charset="0"/>
              </a:rPr>
              <a:t>Thank</a:t>
            </a:r>
            <a:r>
              <a:rPr lang="it-IT" sz="6600" dirty="0" smtClean="0">
                <a:solidFill>
                  <a:srgbClr val="313131"/>
                </a:solidFill>
                <a:latin typeface="Arial" panose="020B0604020202020204" pitchFamily="34" charset="0"/>
                <a:cs typeface="Arial" panose="020B0604020202020204" pitchFamily="34" charset="0"/>
              </a:rPr>
              <a:t> </a:t>
            </a:r>
            <a:r>
              <a:rPr lang="it-IT" sz="6600" dirty="0" err="1" smtClean="0">
                <a:solidFill>
                  <a:srgbClr val="313131"/>
                </a:solidFill>
                <a:latin typeface="Arial" panose="020B0604020202020204" pitchFamily="34" charset="0"/>
                <a:cs typeface="Arial" panose="020B0604020202020204" pitchFamily="34" charset="0"/>
              </a:rPr>
              <a:t>You</a:t>
            </a:r>
            <a:r>
              <a:rPr lang="it-IT" sz="6600" dirty="0" smtClean="0">
                <a:solidFill>
                  <a:srgbClr val="313131"/>
                </a:solidFill>
                <a:latin typeface="Arial" panose="020B0604020202020204" pitchFamily="34" charset="0"/>
                <a:cs typeface="Arial" panose="020B0604020202020204" pitchFamily="34" charset="0"/>
              </a:rPr>
              <a:t>!</a:t>
            </a:r>
            <a:endParaRPr lang="en-US" sz="6600" dirty="0" smtClean="0">
              <a:solidFill>
                <a:srgbClr val="313131"/>
              </a:solidFill>
              <a:latin typeface="Arial" panose="020B0604020202020204" pitchFamily="34" charset="0"/>
              <a:cs typeface="Arial" panose="020B0604020202020204" pitchFamily="34" charset="0"/>
            </a:endParaRPr>
          </a:p>
        </p:txBody>
      </p:sp>
      <p:sp>
        <p:nvSpPr>
          <p:cNvPr id="7" name="TextBox 6"/>
          <p:cNvSpPr txBox="1"/>
          <p:nvPr/>
        </p:nvSpPr>
        <p:spPr>
          <a:xfrm>
            <a:off x="2415309" y="3317138"/>
            <a:ext cx="5033819" cy="630942"/>
          </a:xfrm>
          <a:prstGeom prst="rect">
            <a:avLst/>
          </a:prstGeom>
          <a:noFill/>
        </p:spPr>
        <p:txBody>
          <a:bodyPr wrap="square" lIns="0" tIns="0" rIns="0" bIns="0" rtlCol="0">
            <a:spAutoFit/>
          </a:bodyPr>
          <a:lstStyle/>
          <a:p>
            <a:pPr algn="ctr">
              <a:spcBef>
                <a:spcPts val="600"/>
              </a:spcBef>
              <a:buSzPct val="100000"/>
            </a:pPr>
            <a:r>
              <a:rPr lang="it-IT" b="1" dirty="0" smtClean="0">
                <a:solidFill>
                  <a:srgbClr val="313131"/>
                </a:solidFill>
              </a:rPr>
              <a:t>Stefano Leone</a:t>
            </a:r>
          </a:p>
          <a:p>
            <a:pPr algn="ctr">
              <a:spcBef>
                <a:spcPts val="600"/>
              </a:spcBef>
              <a:buSzPct val="100000"/>
            </a:pPr>
            <a:r>
              <a:rPr lang="it-IT" dirty="0" smtClean="0">
                <a:solidFill>
                  <a:srgbClr val="313131"/>
                </a:solidFill>
              </a:rPr>
              <a:t>Deloitte Blockchain Lab Italy</a:t>
            </a:r>
          </a:p>
        </p:txBody>
      </p:sp>
      <p:grpSp>
        <p:nvGrpSpPr>
          <p:cNvPr id="8" name="Group 713"/>
          <p:cNvGrpSpPr>
            <a:grpSpLocks noChangeAspect="1"/>
          </p:cNvGrpSpPr>
          <p:nvPr/>
        </p:nvGrpSpPr>
        <p:grpSpPr bwMode="auto">
          <a:xfrm>
            <a:off x="767388" y="6158906"/>
            <a:ext cx="367041" cy="367041"/>
            <a:chOff x="3986" y="3055"/>
            <a:chExt cx="340" cy="340"/>
          </a:xfrm>
          <a:solidFill>
            <a:schemeClr val="accent2"/>
          </a:solidFill>
        </p:grpSpPr>
        <p:sp>
          <p:nvSpPr>
            <p:cNvPr id="9" name="Freeform 714"/>
            <p:cNvSpPr>
              <a:spLocks noEditPoints="1"/>
            </p:cNvSpPr>
            <p:nvPr/>
          </p:nvSpPr>
          <p:spPr bwMode="auto">
            <a:xfrm>
              <a:off x="3986" y="305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15"/>
            <p:cNvSpPr>
              <a:spLocks noEditPoints="1"/>
            </p:cNvSpPr>
            <p:nvPr/>
          </p:nvSpPr>
          <p:spPr bwMode="auto">
            <a:xfrm>
              <a:off x="4050" y="3147"/>
              <a:ext cx="212" cy="156"/>
            </a:xfrm>
            <a:custGeom>
              <a:avLst/>
              <a:gdLst>
                <a:gd name="T0" fmla="*/ 309 w 320"/>
                <a:gd name="T1" fmla="*/ 0 h 235"/>
                <a:gd name="T2" fmla="*/ 10 w 320"/>
                <a:gd name="T3" fmla="*/ 0 h 235"/>
                <a:gd name="T4" fmla="*/ 0 w 320"/>
                <a:gd name="T5" fmla="*/ 11 h 235"/>
                <a:gd name="T6" fmla="*/ 0 w 320"/>
                <a:gd name="T7" fmla="*/ 224 h 235"/>
                <a:gd name="T8" fmla="*/ 10 w 320"/>
                <a:gd name="T9" fmla="*/ 235 h 235"/>
                <a:gd name="T10" fmla="*/ 309 w 320"/>
                <a:gd name="T11" fmla="*/ 235 h 235"/>
                <a:gd name="T12" fmla="*/ 320 w 320"/>
                <a:gd name="T13" fmla="*/ 224 h 235"/>
                <a:gd name="T14" fmla="*/ 320 w 320"/>
                <a:gd name="T15" fmla="*/ 11 h 235"/>
                <a:gd name="T16" fmla="*/ 309 w 320"/>
                <a:gd name="T17" fmla="*/ 0 h 235"/>
                <a:gd name="T18" fmla="*/ 298 w 320"/>
                <a:gd name="T19" fmla="*/ 199 h 235"/>
                <a:gd name="T20" fmla="*/ 214 w 320"/>
                <a:gd name="T21" fmla="*/ 114 h 235"/>
                <a:gd name="T22" fmla="*/ 298 w 320"/>
                <a:gd name="T23" fmla="*/ 35 h 235"/>
                <a:gd name="T24" fmla="*/ 298 w 320"/>
                <a:gd name="T25" fmla="*/ 199 h 235"/>
                <a:gd name="T26" fmla="*/ 282 w 320"/>
                <a:gd name="T27" fmla="*/ 22 h 235"/>
                <a:gd name="T28" fmla="*/ 160 w 320"/>
                <a:gd name="T29" fmla="*/ 135 h 235"/>
                <a:gd name="T30" fmla="*/ 37 w 320"/>
                <a:gd name="T31" fmla="*/ 22 h 235"/>
                <a:gd name="T32" fmla="*/ 282 w 320"/>
                <a:gd name="T33" fmla="*/ 22 h 235"/>
                <a:gd name="T34" fmla="*/ 21 w 320"/>
                <a:gd name="T35" fmla="*/ 35 h 235"/>
                <a:gd name="T36" fmla="*/ 106 w 320"/>
                <a:gd name="T37" fmla="*/ 114 h 235"/>
                <a:gd name="T38" fmla="*/ 21 w 320"/>
                <a:gd name="T39" fmla="*/ 199 h 235"/>
                <a:gd name="T40" fmla="*/ 21 w 320"/>
                <a:gd name="T41" fmla="*/ 35 h 235"/>
                <a:gd name="T42" fmla="*/ 121 w 320"/>
                <a:gd name="T43" fmla="*/ 129 h 235"/>
                <a:gd name="T44" fmla="*/ 152 w 320"/>
                <a:gd name="T45" fmla="*/ 157 h 235"/>
                <a:gd name="T46" fmla="*/ 160 w 320"/>
                <a:gd name="T47" fmla="*/ 160 h 235"/>
                <a:gd name="T48" fmla="*/ 167 w 320"/>
                <a:gd name="T49" fmla="*/ 157 h 235"/>
                <a:gd name="T50" fmla="*/ 198 w 320"/>
                <a:gd name="T51" fmla="*/ 129 h 235"/>
                <a:gd name="T52" fmla="*/ 283 w 320"/>
                <a:gd name="T53" fmla="*/ 214 h 235"/>
                <a:gd name="T54" fmla="*/ 36 w 320"/>
                <a:gd name="T55" fmla="*/ 214 h 235"/>
                <a:gd name="T56" fmla="*/ 121 w 320"/>
                <a:gd name="T57"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298" y="199"/>
                  </a:moveTo>
                  <a:cubicBezTo>
                    <a:pt x="214" y="114"/>
                    <a:pt x="214" y="114"/>
                    <a:pt x="214" y="114"/>
                  </a:cubicBezTo>
                  <a:cubicBezTo>
                    <a:pt x="298" y="35"/>
                    <a:pt x="298" y="35"/>
                    <a:pt x="298" y="35"/>
                  </a:cubicBezTo>
                  <a:lnTo>
                    <a:pt x="298" y="199"/>
                  </a:lnTo>
                  <a:close/>
                  <a:moveTo>
                    <a:pt x="282" y="22"/>
                  </a:moveTo>
                  <a:cubicBezTo>
                    <a:pt x="160" y="135"/>
                    <a:pt x="160" y="135"/>
                    <a:pt x="160" y="135"/>
                  </a:cubicBezTo>
                  <a:cubicBezTo>
                    <a:pt x="37" y="22"/>
                    <a:pt x="37" y="22"/>
                    <a:pt x="37" y="22"/>
                  </a:cubicBezTo>
                  <a:lnTo>
                    <a:pt x="282" y="22"/>
                  </a:lnTo>
                  <a:close/>
                  <a:moveTo>
                    <a:pt x="21" y="35"/>
                  </a:moveTo>
                  <a:cubicBezTo>
                    <a:pt x="106" y="114"/>
                    <a:pt x="106" y="114"/>
                    <a:pt x="106" y="114"/>
                  </a:cubicBezTo>
                  <a:cubicBezTo>
                    <a:pt x="21" y="199"/>
                    <a:pt x="21" y="199"/>
                    <a:pt x="21" y="199"/>
                  </a:cubicBezTo>
                  <a:lnTo>
                    <a:pt x="21" y="35"/>
                  </a:lnTo>
                  <a:close/>
                  <a:moveTo>
                    <a:pt x="121" y="129"/>
                  </a:moveTo>
                  <a:cubicBezTo>
                    <a:pt x="152" y="157"/>
                    <a:pt x="152" y="157"/>
                    <a:pt x="152" y="157"/>
                  </a:cubicBezTo>
                  <a:cubicBezTo>
                    <a:pt x="154" y="159"/>
                    <a:pt x="157" y="160"/>
                    <a:pt x="160" y="160"/>
                  </a:cubicBezTo>
                  <a:cubicBezTo>
                    <a:pt x="162" y="160"/>
                    <a:pt x="165" y="159"/>
                    <a:pt x="167" y="157"/>
                  </a:cubicBezTo>
                  <a:cubicBezTo>
                    <a:pt x="198" y="129"/>
                    <a:pt x="198" y="129"/>
                    <a:pt x="198" y="129"/>
                  </a:cubicBezTo>
                  <a:cubicBezTo>
                    <a:pt x="283" y="214"/>
                    <a:pt x="283" y="214"/>
                    <a:pt x="283" y="214"/>
                  </a:cubicBezTo>
                  <a:cubicBezTo>
                    <a:pt x="36" y="214"/>
                    <a:pt x="36" y="214"/>
                    <a:pt x="36" y="214"/>
                  </a:cubicBezTo>
                  <a:lnTo>
                    <a:pt x="121" y="1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078" name="Picture 6"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51" y="5530285"/>
            <a:ext cx="436314" cy="436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64" y="4999084"/>
            <a:ext cx="413888" cy="413888"/>
          </a:xfrm>
          <a:prstGeom prst="rect">
            <a:avLst/>
          </a:prstGeom>
        </p:spPr>
      </p:pic>
      <p:sp>
        <p:nvSpPr>
          <p:cNvPr id="14" name="TextBox 13"/>
          <p:cNvSpPr txBox="1"/>
          <p:nvPr/>
        </p:nvSpPr>
        <p:spPr>
          <a:xfrm>
            <a:off x="1542475" y="6158906"/>
            <a:ext cx="3639126" cy="630942"/>
          </a:xfrm>
          <a:prstGeom prst="rect">
            <a:avLst/>
          </a:prstGeom>
          <a:noFill/>
        </p:spPr>
        <p:txBody>
          <a:bodyPr wrap="square" lIns="0" tIns="0" rIns="0" bIns="0" rtlCol="0">
            <a:spAutoFit/>
          </a:bodyPr>
          <a:lstStyle/>
          <a:p>
            <a:pPr>
              <a:spcBef>
                <a:spcPts val="600"/>
              </a:spcBef>
              <a:buSzPct val="100000"/>
            </a:pPr>
            <a:r>
              <a:rPr lang="it-IT" dirty="0">
                <a:solidFill>
                  <a:srgbClr val="313131"/>
                </a:solidFill>
                <a:hlinkClick r:id="rId4"/>
              </a:rPr>
              <a:t>sleone@deloitte.it</a:t>
            </a:r>
            <a:endParaRPr lang="it-IT" dirty="0">
              <a:solidFill>
                <a:srgbClr val="313131"/>
              </a:solidFill>
            </a:endParaRPr>
          </a:p>
          <a:p>
            <a:pPr marL="203200" indent="-203200">
              <a:spcBef>
                <a:spcPts val="600"/>
              </a:spcBef>
              <a:buSzPct val="100000"/>
              <a:buFont typeface="Arial"/>
              <a:buChar char="•"/>
            </a:pPr>
            <a:endParaRPr lang="en-US" dirty="0" smtClean="0">
              <a:solidFill>
                <a:srgbClr val="313131"/>
              </a:solidFill>
            </a:endParaRPr>
          </a:p>
        </p:txBody>
      </p:sp>
      <p:sp>
        <p:nvSpPr>
          <p:cNvPr id="15" name="TextBox 14"/>
          <p:cNvSpPr txBox="1"/>
          <p:nvPr/>
        </p:nvSpPr>
        <p:spPr>
          <a:xfrm>
            <a:off x="1542475" y="5589289"/>
            <a:ext cx="4618181" cy="630942"/>
          </a:xfrm>
          <a:prstGeom prst="rect">
            <a:avLst/>
          </a:prstGeom>
          <a:noFill/>
        </p:spPr>
        <p:txBody>
          <a:bodyPr wrap="square" lIns="0" tIns="0" rIns="0" bIns="0" rtlCol="0">
            <a:spAutoFit/>
          </a:bodyPr>
          <a:lstStyle/>
          <a:p>
            <a:pPr>
              <a:spcBef>
                <a:spcPts val="600"/>
              </a:spcBef>
              <a:buSzPct val="100000"/>
            </a:pPr>
            <a:r>
              <a:rPr lang="en-US" dirty="0">
                <a:solidFill>
                  <a:srgbClr val="313131"/>
                </a:solidFill>
                <a:hlinkClick r:id="rId5"/>
              </a:rPr>
              <a:t>www.linkedin.com/in/stefanoleone</a:t>
            </a:r>
            <a:endParaRPr lang="en-US" dirty="0">
              <a:solidFill>
                <a:srgbClr val="313131"/>
              </a:solidFill>
            </a:endParaRPr>
          </a:p>
          <a:p>
            <a:pPr marL="203200" indent="-203200">
              <a:spcBef>
                <a:spcPts val="600"/>
              </a:spcBef>
              <a:buSzPct val="100000"/>
              <a:buFont typeface="Arial"/>
              <a:buChar char="•"/>
            </a:pPr>
            <a:endParaRPr lang="en-US" dirty="0" smtClean="0">
              <a:solidFill>
                <a:srgbClr val="313131"/>
              </a:solidFill>
            </a:endParaRPr>
          </a:p>
        </p:txBody>
      </p:sp>
      <p:sp>
        <p:nvSpPr>
          <p:cNvPr id="16" name="TextBox 15"/>
          <p:cNvSpPr txBox="1"/>
          <p:nvPr/>
        </p:nvSpPr>
        <p:spPr>
          <a:xfrm>
            <a:off x="1542475" y="4997246"/>
            <a:ext cx="5116946" cy="630942"/>
          </a:xfrm>
          <a:prstGeom prst="rect">
            <a:avLst/>
          </a:prstGeom>
          <a:noFill/>
        </p:spPr>
        <p:txBody>
          <a:bodyPr wrap="square" lIns="0" tIns="0" rIns="0" bIns="0" rtlCol="0">
            <a:spAutoFit/>
          </a:bodyPr>
          <a:lstStyle/>
          <a:p>
            <a:pPr>
              <a:spcBef>
                <a:spcPts val="600"/>
              </a:spcBef>
              <a:buSzPct val="100000"/>
            </a:pPr>
            <a:r>
              <a:rPr lang="en-US" dirty="0">
                <a:solidFill>
                  <a:srgbClr val="313131"/>
                </a:solidFill>
                <a:hlinkClick r:id="rId6"/>
              </a:rPr>
              <a:t>www.meetup.com/Ethereum-Milano</a:t>
            </a:r>
            <a:endParaRPr lang="en-US" dirty="0">
              <a:solidFill>
                <a:srgbClr val="313131"/>
              </a:solidFill>
            </a:endParaRPr>
          </a:p>
          <a:p>
            <a:pPr marL="203200" indent="-203200">
              <a:spcBef>
                <a:spcPts val="600"/>
              </a:spcBef>
              <a:buSzPct val="100000"/>
              <a:buFont typeface="Arial"/>
              <a:buChar char="•"/>
            </a:pPr>
            <a:endParaRPr lang="en-US" dirty="0" smtClean="0">
              <a:solidFill>
                <a:srgbClr val="313131"/>
              </a:solidFill>
            </a:endParaRPr>
          </a:p>
        </p:txBody>
      </p:sp>
    </p:spTree>
    <p:extLst>
      <p:ext uri="{BB962C8B-B14F-4D97-AF65-F5344CB8AC3E}">
        <p14:creationId xmlns:p14="http://schemas.microsoft.com/office/powerpoint/2010/main" val="16814454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dirty="0"/>
              <a:t>Deloitte refers to one or more of Deloitte </a:t>
            </a:r>
            <a:r>
              <a:rPr lang="en-US" dirty="0" err="1"/>
              <a:t>Touche</a:t>
            </a:r>
            <a:r>
              <a:rPr lang="en-US" dirty="0"/>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dirty="0">
                <a:hlinkClick r:id="rId3"/>
              </a:rPr>
              <a:t>www.deloitte.com/about</a:t>
            </a:r>
            <a:r>
              <a:rPr lang="en-US" dirty="0"/>
              <a:t> for a more detailed description of DTTL and its member firms</a:t>
            </a:r>
            <a:r>
              <a:rPr lang="en-US" dirty="0" smtClean="0"/>
              <a:t>.</a:t>
            </a:r>
          </a:p>
          <a:p>
            <a:r>
              <a:rPr lang="en-US" dirty="0" smtClean="0"/>
              <a:t>This </a:t>
            </a:r>
            <a:r>
              <a:rPr lang="en-US" dirty="0"/>
              <a:t>communication is for internal distribution and use only among personnel of Deloitte </a:t>
            </a:r>
            <a:r>
              <a:rPr lang="en-US" dirty="0" err="1"/>
              <a:t>Touche</a:t>
            </a:r>
            <a:r>
              <a:rPr lang="en-US" dirty="0"/>
              <a:t> Tohmatsu Limited, its member firms, and their related entities (collectively, the “Deloitte network”). None of the Deloitte network shall be responsible for any loss whatsoever sustained by any person who relies on this communication</a:t>
            </a:r>
            <a:r>
              <a:rPr lang="en-US" dirty="0" smtClean="0"/>
              <a:t>.</a:t>
            </a:r>
          </a:p>
          <a:p>
            <a:r>
              <a:rPr lang="fr-CA" dirty="0"/>
              <a:t>© 2016. For information, contact Deloitte Touche </a:t>
            </a:r>
            <a:r>
              <a:rPr lang="fr-CA" dirty="0" err="1"/>
              <a:t>Tohmatsu</a:t>
            </a:r>
            <a:r>
              <a:rPr lang="fr-CA" dirty="0"/>
              <a:t> </a:t>
            </a:r>
            <a:r>
              <a:rPr lang="fr-CA" dirty="0" smtClean="0"/>
              <a:t>Limited</a:t>
            </a:r>
            <a:endParaRPr lang="fr-CA" dirty="0"/>
          </a:p>
        </p:txBody>
      </p:sp>
    </p:spTree>
    <p:extLst>
      <p:ext uri="{BB962C8B-B14F-4D97-AF65-F5344CB8AC3E}">
        <p14:creationId xmlns:p14="http://schemas.microsoft.com/office/powerpoint/2010/main" val="6465018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0"/>
          </p:nvPr>
        </p:nvSpPr>
        <p:spPr/>
        <p:txBody>
          <a:bodyPr/>
          <a:lstStyle/>
          <a:p>
            <a:r>
              <a:rPr lang="en-US" noProof="0" dirty="0" err="1" smtClean="0"/>
              <a:t>Ethereum</a:t>
            </a:r>
            <a:r>
              <a:rPr lang="en-US" noProof="0" dirty="0" smtClean="0"/>
              <a:t> Governance	3</a:t>
            </a:r>
          </a:p>
          <a:p>
            <a:r>
              <a:rPr lang="en-US" noProof="0" dirty="0" smtClean="0"/>
              <a:t>ICO Tokens	7</a:t>
            </a:r>
          </a:p>
          <a:p>
            <a:r>
              <a:rPr lang="en-US" dirty="0" err="1" smtClean="0"/>
              <a:t>KryptoKitties</a:t>
            </a:r>
            <a:r>
              <a:rPr lang="en-US" dirty="0" smtClean="0"/>
              <a:t>	9</a:t>
            </a:r>
            <a:endParaRPr lang="en-US" noProof="0" dirty="0" smtClean="0"/>
          </a:p>
          <a:p>
            <a:r>
              <a:rPr lang="en-US" noProof="0" dirty="0" err="1" smtClean="0"/>
              <a:t>Ethereum</a:t>
            </a:r>
            <a:r>
              <a:rPr lang="en-US" noProof="0" dirty="0" smtClean="0"/>
              <a:t> scalability	11</a:t>
            </a:r>
          </a:p>
          <a:p>
            <a:r>
              <a:rPr lang="it-IT" noProof="0" dirty="0" err="1" smtClean="0"/>
              <a:t>References</a:t>
            </a:r>
            <a:r>
              <a:rPr lang="it-IT" noProof="0" dirty="0" smtClean="0"/>
              <a:t>	15</a:t>
            </a:r>
            <a:endParaRPr lang="en-US" noProof="0" dirty="0"/>
          </a:p>
        </p:txBody>
      </p:sp>
      <p:sp>
        <p:nvSpPr>
          <p:cNvPr id="15" name="Title 14"/>
          <p:cNvSpPr>
            <a:spLocks noGrp="1"/>
          </p:cNvSpPr>
          <p:nvPr>
            <p:ph type="title"/>
          </p:nvPr>
        </p:nvSpPr>
        <p:spPr/>
        <p:txBody>
          <a:bodyPr/>
          <a:lstStyle/>
          <a:p>
            <a:r>
              <a:rPr lang="en-US" noProof="0" dirty="0"/>
              <a:t>Contents</a:t>
            </a:r>
          </a:p>
        </p:txBody>
      </p:sp>
    </p:spTree>
    <p:extLst>
      <p:ext uri="{BB962C8B-B14F-4D97-AF65-F5344CB8AC3E}">
        <p14:creationId xmlns:p14="http://schemas.microsoft.com/office/powerpoint/2010/main" val="31871008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smtClean="0"/>
              <a:t>Ethereum</a:t>
            </a:r>
            <a:r>
              <a:rPr lang="en-US" noProof="0" dirty="0" smtClean="0"/>
              <a:t> Governance</a:t>
            </a:r>
            <a:endParaRPr lang="en-US" noProof="0" dirty="0"/>
          </a:p>
        </p:txBody>
      </p:sp>
      <p:sp>
        <p:nvSpPr>
          <p:cNvPr id="3" name="Text Placeholder 2"/>
          <p:cNvSpPr>
            <a:spLocks noGrp="1"/>
          </p:cNvSpPr>
          <p:nvPr>
            <p:ph type="body" idx="1"/>
          </p:nvPr>
        </p:nvSpPr>
        <p:spPr/>
        <p:txBody>
          <a:bodyPr/>
          <a:lstStyle/>
          <a:p>
            <a:r>
              <a:rPr lang="en-US" noProof="0" dirty="0" smtClean="0"/>
              <a:t>EIP &amp; ERC</a:t>
            </a:r>
            <a:endParaRPr lang="en-US" noProof="0" dirty="0"/>
          </a:p>
          <a:p>
            <a:endParaRPr lang="en-US" noProof="0" dirty="0"/>
          </a:p>
        </p:txBody>
      </p:sp>
    </p:spTree>
    <p:extLst>
      <p:ext uri="{BB962C8B-B14F-4D97-AF65-F5344CB8AC3E}">
        <p14:creationId xmlns:p14="http://schemas.microsoft.com/office/powerpoint/2010/main" val="15190561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err="1" smtClean="0"/>
              <a:t>Ethereum</a:t>
            </a:r>
            <a:r>
              <a:rPr lang="en-US" noProof="0" dirty="0" smtClean="0"/>
              <a:t> Governance</a:t>
            </a:r>
            <a:endParaRPr lang="en-US" noProof="0" dirty="0"/>
          </a:p>
        </p:txBody>
      </p:sp>
      <p:sp>
        <p:nvSpPr>
          <p:cNvPr id="5" name="Content Placeholder 4"/>
          <p:cNvSpPr>
            <a:spLocks noGrp="1"/>
          </p:cNvSpPr>
          <p:nvPr>
            <p:ph sz="quarter" idx="16"/>
          </p:nvPr>
        </p:nvSpPr>
        <p:spPr>
          <a:xfrm>
            <a:off x="376238" y="1905434"/>
            <a:ext cx="8222817" cy="496021"/>
          </a:xfrm>
        </p:spPr>
        <p:txBody>
          <a:bodyPr>
            <a:noAutofit/>
          </a:bodyPr>
          <a:lstStyle/>
          <a:p>
            <a:r>
              <a:rPr lang="en-US" dirty="0"/>
              <a:t>EIP stands for </a:t>
            </a:r>
            <a:r>
              <a:rPr lang="en-US" dirty="0" err="1"/>
              <a:t>Ethereum</a:t>
            </a:r>
            <a:r>
              <a:rPr lang="en-US" dirty="0"/>
              <a:t> Improvement Proposal. </a:t>
            </a:r>
          </a:p>
          <a:p>
            <a:r>
              <a:rPr lang="en-US" dirty="0"/>
              <a:t>An EIP is a design document providing information to the </a:t>
            </a:r>
            <a:r>
              <a:rPr lang="en-US" dirty="0" err="1"/>
              <a:t>Ethereum</a:t>
            </a:r>
            <a:r>
              <a:rPr lang="en-US" dirty="0"/>
              <a:t> community, or describing a new feature for </a:t>
            </a:r>
            <a:r>
              <a:rPr lang="en-US" dirty="0" err="1"/>
              <a:t>Ethereum</a:t>
            </a:r>
            <a:r>
              <a:rPr lang="en-US" dirty="0"/>
              <a:t> or its processes or environment.</a:t>
            </a:r>
            <a:br>
              <a:rPr lang="en-US" dirty="0"/>
            </a:br>
            <a:endParaRPr lang="en-US" dirty="0"/>
          </a:p>
        </p:txBody>
      </p:sp>
      <p:sp>
        <p:nvSpPr>
          <p:cNvPr id="6" name="Text Placeholder 5"/>
          <p:cNvSpPr>
            <a:spLocks noGrp="1"/>
          </p:cNvSpPr>
          <p:nvPr>
            <p:ph type="body" sz="quarter" idx="13"/>
          </p:nvPr>
        </p:nvSpPr>
        <p:spPr/>
        <p:txBody>
          <a:bodyPr/>
          <a:lstStyle/>
          <a:p>
            <a:r>
              <a:rPr lang="en-US" noProof="0" dirty="0" smtClean="0"/>
              <a:t>What is an EIP? </a:t>
            </a:r>
            <a:endParaRPr lang="en-US" noProof="0" dirty="0"/>
          </a:p>
        </p:txBody>
      </p:sp>
    </p:spTree>
    <p:extLst>
      <p:ext uri="{BB962C8B-B14F-4D97-AF65-F5344CB8AC3E}">
        <p14:creationId xmlns:p14="http://schemas.microsoft.com/office/powerpoint/2010/main" val="23298521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err="1" smtClean="0"/>
              <a:t>Ethereum</a:t>
            </a:r>
            <a:r>
              <a:rPr lang="en-US" noProof="0" dirty="0" smtClean="0"/>
              <a:t> Governance</a:t>
            </a:r>
            <a:endParaRPr lang="en-US" noProof="0" dirty="0"/>
          </a:p>
        </p:txBody>
      </p:sp>
      <p:sp>
        <p:nvSpPr>
          <p:cNvPr id="5" name="Content Placeholder 4"/>
          <p:cNvSpPr>
            <a:spLocks noGrp="1"/>
          </p:cNvSpPr>
          <p:nvPr>
            <p:ph sz="quarter" idx="16"/>
          </p:nvPr>
        </p:nvSpPr>
        <p:spPr>
          <a:xfrm>
            <a:off x="376238" y="1350101"/>
            <a:ext cx="8222817" cy="4496518"/>
          </a:xfrm>
        </p:spPr>
        <p:txBody>
          <a:bodyPr>
            <a:noAutofit/>
          </a:bodyPr>
          <a:lstStyle/>
          <a:p>
            <a:r>
              <a:rPr lang="en-US" dirty="0"/>
              <a:t>There are three types of EIP:</a:t>
            </a:r>
          </a:p>
          <a:p>
            <a:pPr marL="228600" indent="-228600">
              <a:buFont typeface="+mj-lt"/>
              <a:buAutoNum type="arabicPeriod"/>
            </a:pPr>
            <a:r>
              <a:rPr lang="en-US" dirty="0"/>
              <a:t>A </a:t>
            </a:r>
            <a:r>
              <a:rPr lang="en-US" b="1" dirty="0"/>
              <a:t>Standard </a:t>
            </a:r>
            <a:r>
              <a:rPr lang="en-US" b="1" dirty="0" smtClean="0"/>
              <a:t>EIP</a:t>
            </a:r>
            <a:r>
              <a:rPr lang="en-US" dirty="0"/>
              <a:t> describes any change that affects most or all </a:t>
            </a:r>
            <a:r>
              <a:rPr lang="en-US" dirty="0" err="1"/>
              <a:t>Ethereum</a:t>
            </a:r>
            <a:r>
              <a:rPr lang="en-US" dirty="0"/>
              <a:t> implementations, such as a change to the </a:t>
            </a:r>
            <a:r>
              <a:rPr lang="en-US" dirty="0" err="1"/>
              <a:t>the</a:t>
            </a:r>
            <a:r>
              <a:rPr lang="en-US" dirty="0"/>
              <a:t> network protocol, a change in block or transaction validity rules, proposed application </a:t>
            </a:r>
            <a:r>
              <a:rPr lang="en-US" dirty="0" smtClean="0"/>
              <a:t>standards/conventions.</a:t>
            </a:r>
            <a:endParaRPr lang="en-US" dirty="0"/>
          </a:p>
          <a:p>
            <a:pPr marL="347850" lvl="2" indent="-171450"/>
            <a:r>
              <a:rPr lang="en-US" b="1" dirty="0"/>
              <a:t>Core</a:t>
            </a:r>
            <a:r>
              <a:rPr lang="en-US" b="0" dirty="0"/>
              <a:t> - improvements requiring a consensus fork </a:t>
            </a:r>
            <a:r>
              <a:rPr lang="en-US" b="0" dirty="0" smtClean="0"/>
              <a:t>or </a:t>
            </a:r>
            <a:r>
              <a:rPr lang="en-US" b="0" dirty="0"/>
              <a:t>may be relevant </a:t>
            </a:r>
            <a:r>
              <a:rPr lang="en-US" dirty="0" smtClean="0"/>
              <a:t>to core dev discussions</a:t>
            </a:r>
            <a:endParaRPr lang="en-US" dirty="0"/>
          </a:p>
          <a:p>
            <a:pPr marL="347850" lvl="2" indent="-171450"/>
            <a:r>
              <a:rPr lang="en-US" b="1" dirty="0" smtClean="0"/>
              <a:t>Networking</a:t>
            </a:r>
            <a:r>
              <a:rPr lang="en-US" b="0" dirty="0"/>
              <a:t> - includes </a:t>
            </a:r>
            <a:r>
              <a:rPr lang="en-US" b="0" dirty="0" smtClean="0"/>
              <a:t>improvements </a:t>
            </a:r>
            <a:r>
              <a:rPr lang="en-US" b="0" dirty="0"/>
              <a:t>to network protocol specifications </a:t>
            </a:r>
            <a:r>
              <a:rPr lang="en-US" dirty="0" smtClean="0"/>
              <a:t>(ex. Whisper and swarm)</a:t>
            </a:r>
            <a:endParaRPr lang="en-US" b="0" dirty="0"/>
          </a:p>
          <a:p>
            <a:pPr marL="347850" lvl="2" indent="-171450"/>
            <a:r>
              <a:rPr lang="en-US" b="1" dirty="0"/>
              <a:t>Interface</a:t>
            </a:r>
            <a:r>
              <a:rPr lang="en-US" b="0" dirty="0"/>
              <a:t> - includes improvements around </a:t>
            </a:r>
            <a:r>
              <a:rPr lang="en-US" b="0" dirty="0" smtClean="0"/>
              <a:t>client API/RPC specifications </a:t>
            </a:r>
            <a:r>
              <a:rPr lang="en-US" b="0" dirty="0"/>
              <a:t>and </a:t>
            </a:r>
            <a:r>
              <a:rPr lang="en-US" b="0" dirty="0" smtClean="0"/>
              <a:t>standards</a:t>
            </a:r>
            <a:endParaRPr lang="en-US" b="0" dirty="0"/>
          </a:p>
          <a:p>
            <a:pPr marL="347850" lvl="2" indent="-171450"/>
            <a:r>
              <a:rPr lang="en-US" b="1" dirty="0"/>
              <a:t>ERC</a:t>
            </a:r>
            <a:r>
              <a:rPr lang="en-US" b="0" dirty="0"/>
              <a:t> - application-level standards and conventions, including contract standards such as token </a:t>
            </a:r>
            <a:r>
              <a:rPr lang="en-US" b="0" dirty="0" smtClean="0"/>
              <a:t>standards, </a:t>
            </a:r>
            <a:r>
              <a:rPr lang="en-US" b="0" dirty="0"/>
              <a:t>name </a:t>
            </a:r>
            <a:r>
              <a:rPr lang="en-US" b="0" dirty="0" smtClean="0"/>
              <a:t>registries, </a:t>
            </a:r>
            <a:r>
              <a:rPr lang="en-US" b="0" dirty="0"/>
              <a:t>URI </a:t>
            </a:r>
            <a:r>
              <a:rPr lang="en-US" b="0" dirty="0" smtClean="0"/>
              <a:t>schemes, </a:t>
            </a:r>
            <a:r>
              <a:rPr lang="en-US" b="0" dirty="0"/>
              <a:t>library/package </a:t>
            </a:r>
            <a:r>
              <a:rPr lang="en-US" b="0" dirty="0" smtClean="0"/>
              <a:t>formats, </a:t>
            </a:r>
            <a:r>
              <a:rPr lang="en-US" b="0" dirty="0"/>
              <a:t>and wallet </a:t>
            </a:r>
            <a:r>
              <a:rPr lang="en-US" b="0" dirty="0" smtClean="0"/>
              <a:t>formats</a:t>
            </a:r>
            <a:endParaRPr lang="en-US" b="0" dirty="0"/>
          </a:p>
          <a:p>
            <a:pPr marL="228600" indent="-228600">
              <a:buFont typeface="+mj-lt"/>
              <a:buAutoNum type="arabicPeriod"/>
            </a:pPr>
            <a:r>
              <a:rPr lang="en-US" dirty="0"/>
              <a:t>An </a:t>
            </a:r>
            <a:r>
              <a:rPr lang="en-US" b="1" dirty="0"/>
              <a:t>Informational EIP</a:t>
            </a:r>
            <a:r>
              <a:rPr lang="en-US" dirty="0"/>
              <a:t> describes an </a:t>
            </a:r>
            <a:r>
              <a:rPr lang="en-US" dirty="0" err="1"/>
              <a:t>Ethereum</a:t>
            </a:r>
            <a:r>
              <a:rPr lang="en-US" dirty="0"/>
              <a:t> design issue, or provides general guidelines or information to the </a:t>
            </a:r>
            <a:r>
              <a:rPr lang="en-US" dirty="0" err="1"/>
              <a:t>Ethereum</a:t>
            </a:r>
            <a:r>
              <a:rPr lang="en-US" dirty="0"/>
              <a:t> </a:t>
            </a:r>
            <a:r>
              <a:rPr lang="en-US" dirty="0" smtClean="0"/>
              <a:t>community</a:t>
            </a:r>
          </a:p>
          <a:p>
            <a:pPr marL="228600" indent="-228600">
              <a:buFont typeface="+mj-lt"/>
              <a:buAutoNum type="arabicPeriod"/>
            </a:pPr>
            <a:r>
              <a:rPr lang="en-US" dirty="0" smtClean="0"/>
              <a:t>A</a:t>
            </a:r>
            <a:r>
              <a:rPr lang="en-US" dirty="0"/>
              <a:t> </a:t>
            </a:r>
            <a:r>
              <a:rPr lang="en-US" b="1" dirty="0"/>
              <a:t>Meta EIP</a:t>
            </a:r>
            <a:r>
              <a:rPr lang="en-US" dirty="0"/>
              <a:t> describes a process surrounding </a:t>
            </a:r>
            <a:r>
              <a:rPr lang="en-US" dirty="0" err="1"/>
              <a:t>Ethereum</a:t>
            </a:r>
            <a:r>
              <a:rPr lang="en-US" dirty="0"/>
              <a:t> or proposes a change to (or an event in) a process. Process EIPs are like Standards Track EIPs but apply to areas other than the </a:t>
            </a:r>
            <a:r>
              <a:rPr lang="en-US" dirty="0" err="1"/>
              <a:t>Ethereum</a:t>
            </a:r>
            <a:r>
              <a:rPr lang="en-US" dirty="0"/>
              <a:t> protocol itself. </a:t>
            </a:r>
          </a:p>
        </p:txBody>
      </p:sp>
      <p:sp>
        <p:nvSpPr>
          <p:cNvPr id="6" name="Text Placeholder 5"/>
          <p:cNvSpPr>
            <a:spLocks noGrp="1"/>
          </p:cNvSpPr>
          <p:nvPr>
            <p:ph type="body" sz="quarter" idx="13"/>
          </p:nvPr>
        </p:nvSpPr>
        <p:spPr/>
        <p:txBody>
          <a:bodyPr/>
          <a:lstStyle/>
          <a:p>
            <a:r>
              <a:rPr lang="en-US" noProof="0" dirty="0" smtClean="0"/>
              <a:t>EIP types </a:t>
            </a:r>
            <a:endParaRPr lang="en-US" noProof="0" dirty="0"/>
          </a:p>
        </p:txBody>
      </p:sp>
    </p:spTree>
    <p:extLst>
      <p:ext uri="{BB962C8B-B14F-4D97-AF65-F5344CB8AC3E}">
        <p14:creationId xmlns:p14="http://schemas.microsoft.com/office/powerpoint/2010/main" val="16363957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err="1" smtClean="0"/>
              <a:t>Ethereum</a:t>
            </a:r>
            <a:r>
              <a:rPr lang="en-US" noProof="0" dirty="0" smtClean="0"/>
              <a:t> Governance</a:t>
            </a:r>
            <a:endParaRPr lang="en-US" noProof="0" dirty="0"/>
          </a:p>
        </p:txBody>
      </p:sp>
      <p:sp>
        <p:nvSpPr>
          <p:cNvPr id="5" name="Content Placeholder 4"/>
          <p:cNvSpPr>
            <a:spLocks noGrp="1"/>
          </p:cNvSpPr>
          <p:nvPr>
            <p:ph sz="quarter" idx="16"/>
          </p:nvPr>
        </p:nvSpPr>
        <p:spPr>
          <a:xfrm>
            <a:off x="376238" y="1350101"/>
            <a:ext cx="8222817" cy="3896154"/>
          </a:xfrm>
        </p:spPr>
        <p:txBody>
          <a:bodyPr>
            <a:noAutofit/>
          </a:bodyPr>
          <a:lstStyle/>
          <a:p>
            <a:pPr marL="228600" indent="-228600">
              <a:buFont typeface="+mj-lt"/>
              <a:buAutoNum type="arabicPeriod"/>
            </a:pPr>
            <a:r>
              <a:rPr lang="en-US" dirty="0"/>
              <a:t>Someone submits a draft EIP as a </a:t>
            </a:r>
            <a:r>
              <a:rPr lang="en-US" dirty="0" smtClean="0"/>
              <a:t>Pull Request</a:t>
            </a:r>
            <a:endParaRPr lang="en-US" dirty="0"/>
          </a:p>
          <a:p>
            <a:pPr marL="228600" indent="-228600">
              <a:buFont typeface="+mj-lt"/>
              <a:buAutoNum type="arabicPeriod"/>
            </a:pPr>
            <a:r>
              <a:rPr lang="en-US" dirty="0"/>
              <a:t>Interested participants debate the proposal until consensus on the contents of the draft have been reached.</a:t>
            </a:r>
          </a:p>
          <a:p>
            <a:pPr marL="228600" indent="-228600">
              <a:buFont typeface="+mj-lt"/>
              <a:buAutoNum type="arabicPeriod"/>
            </a:pPr>
            <a:r>
              <a:rPr lang="en-US" dirty="0"/>
              <a:t>An EIP editor merges the PR as a draft</a:t>
            </a:r>
          </a:p>
          <a:p>
            <a:pPr marL="228600" indent="-228600">
              <a:buFont typeface="+mj-lt"/>
              <a:buAutoNum type="arabicPeriod"/>
            </a:pPr>
            <a:r>
              <a:rPr lang="en-US" dirty="0"/>
              <a:t>Someone submits a PR to update the draft; repeat from step 2.</a:t>
            </a:r>
          </a:p>
          <a:p>
            <a:pPr marL="228600" indent="-228600">
              <a:buFont typeface="+mj-lt"/>
              <a:buAutoNum type="arabicPeriod"/>
            </a:pPr>
            <a:r>
              <a:rPr lang="en-US" dirty="0"/>
              <a:t>Once the EIP is 'mature', if it modifies the protocol it's discussed at an All Core </a:t>
            </a:r>
            <a:r>
              <a:rPr lang="en-US" dirty="0" err="1"/>
              <a:t>Devs</a:t>
            </a:r>
            <a:r>
              <a:rPr lang="en-US" dirty="0"/>
              <a:t> meeting. If the participants agree it's a good idea, they implement it in their specific clients, and the EIP moves to 'accepted'.</a:t>
            </a:r>
          </a:p>
          <a:p>
            <a:pPr marL="228600" indent="-228600">
              <a:buFont typeface="+mj-lt"/>
              <a:buAutoNum type="arabicPeriod"/>
            </a:pPr>
            <a:r>
              <a:rPr lang="en-US" dirty="0"/>
              <a:t>Once implemented, if the EIP modifies consensus, it's added to a scheduled hard fork.</a:t>
            </a:r>
          </a:p>
          <a:p>
            <a:pPr marL="228600" indent="-228600">
              <a:buFont typeface="+mj-lt"/>
              <a:buAutoNum type="arabicPeriod"/>
            </a:pPr>
            <a:r>
              <a:rPr lang="en-US" dirty="0"/>
              <a:t>The hard fork and its contents are announced, and users have the opportunity to determine if they accept the hard fork or reject it.</a:t>
            </a:r>
          </a:p>
          <a:p>
            <a:pPr marL="228600" indent="-228600">
              <a:buFont typeface="+mj-lt"/>
              <a:buAutoNum type="arabicPeriod"/>
            </a:pPr>
            <a:r>
              <a:rPr lang="en-US" dirty="0"/>
              <a:t>The hard fork block is reached, and people upgrade, or don't.</a:t>
            </a:r>
          </a:p>
          <a:p>
            <a:endParaRPr lang="en-US" dirty="0"/>
          </a:p>
        </p:txBody>
      </p:sp>
      <p:sp>
        <p:nvSpPr>
          <p:cNvPr id="6" name="Text Placeholder 5"/>
          <p:cNvSpPr>
            <a:spLocks noGrp="1"/>
          </p:cNvSpPr>
          <p:nvPr>
            <p:ph type="body" sz="quarter" idx="13"/>
          </p:nvPr>
        </p:nvSpPr>
        <p:spPr/>
        <p:txBody>
          <a:bodyPr/>
          <a:lstStyle/>
          <a:p>
            <a:r>
              <a:rPr lang="en-US" noProof="0" dirty="0" smtClean="0"/>
              <a:t>EIP process </a:t>
            </a:r>
            <a:endParaRPr lang="en-US" noProof="0" dirty="0"/>
          </a:p>
        </p:txBody>
      </p:sp>
    </p:spTree>
    <p:extLst>
      <p:ext uri="{BB962C8B-B14F-4D97-AF65-F5344CB8AC3E}">
        <p14:creationId xmlns:p14="http://schemas.microsoft.com/office/powerpoint/2010/main" val="36328312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ICO Tokens</a:t>
            </a:r>
            <a:endParaRPr lang="en-US" noProof="0" dirty="0"/>
          </a:p>
        </p:txBody>
      </p:sp>
      <p:sp>
        <p:nvSpPr>
          <p:cNvPr id="3" name="Text Placeholder 2"/>
          <p:cNvSpPr>
            <a:spLocks noGrp="1"/>
          </p:cNvSpPr>
          <p:nvPr>
            <p:ph type="body" idx="1"/>
          </p:nvPr>
        </p:nvSpPr>
        <p:spPr/>
        <p:txBody>
          <a:bodyPr/>
          <a:lstStyle/>
          <a:p>
            <a:r>
              <a:rPr lang="en-US" noProof="0" dirty="0" smtClean="0"/>
              <a:t>ERC20</a:t>
            </a:r>
            <a:endParaRPr lang="en-US" noProof="0" dirty="0"/>
          </a:p>
          <a:p>
            <a:endParaRPr lang="en-US" noProof="0" dirty="0"/>
          </a:p>
        </p:txBody>
      </p:sp>
    </p:spTree>
    <p:extLst>
      <p:ext uri="{BB962C8B-B14F-4D97-AF65-F5344CB8AC3E}">
        <p14:creationId xmlns:p14="http://schemas.microsoft.com/office/powerpoint/2010/main" val="15169383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smtClean="0"/>
              <a:t>ICO Tokens</a:t>
            </a:r>
            <a:endParaRPr lang="en-US" noProof="0" dirty="0"/>
          </a:p>
        </p:txBody>
      </p:sp>
      <p:sp>
        <p:nvSpPr>
          <p:cNvPr id="6" name="Text Placeholder 5"/>
          <p:cNvSpPr>
            <a:spLocks noGrp="1"/>
          </p:cNvSpPr>
          <p:nvPr>
            <p:ph type="body" sz="quarter" idx="13"/>
          </p:nvPr>
        </p:nvSpPr>
        <p:spPr/>
        <p:txBody>
          <a:bodyPr/>
          <a:lstStyle/>
          <a:p>
            <a:r>
              <a:rPr lang="en-US" dirty="0" smtClean="0"/>
              <a:t>ERC-20 </a:t>
            </a:r>
            <a:r>
              <a:rPr lang="en-US" dirty="0"/>
              <a:t>Token </a:t>
            </a:r>
            <a:r>
              <a:rPr lang="en-US" dirty="0" smtClean="0"/>
              <a:t>Standard </a:t>
            </a:r>
            <a:r>
              <a:rPr lang="en-US" noProof="0" dirty="0" smtClean="0"/>
              <a:t>(FINAL)</a:t>
            </a:r>
            <a:endParaRPr lang="en-US" noProof="0" dirty="0"/>
          </a:p>
        </p:txBody>
      </p:sp>
      <p:sp>
        <p:nvSpPr>
          <p:cNvPr id="4" name="Rectangle 2"/>
          <p:cNvSpPr>
            <a:spLocks noGrp="1" noChangeArrowheads="1"/>
          </p:cNvSpPr>
          <p:nvPr>
            <p:ph sz="quarter" idx="16"/>
          </p:nvPr>
        </p:nvSpPr>
        <p:spPr bwMode="auto">
          <a:xfrm>
            <a:off x="376238" y="1179157"/>
            <a:ext cx="8518380" cy="48013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latin typeface="+mn-lt"/>
              </a:rPr>
              <a:t>Motivation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mn-lt"/>
            </a:endParaRPr>
          </a:p>
          <a:p>
            <a:pPr lvl="0">
              <a:buSzTx/>
              <a:tabLst/>
            </a:pPr>
            <a:r>
              <a:rPr lang="en-US" dirty="0">
                <a:latin typeface="+mn-lt"/>
              </a:rPr>
              <a:t>A standard interface allows any tokens on </a:t>
            </a:r>
            <a:r>
              <a:rPr lang="en-US" dirty="0" err="1">
                <a:latin typeface="+mn-lt"/>
              </a:rPr>
              <a:t>Ethereum</a:t>
            </a:r>
            <a:r>
              <a:rPr lang="en-US" dirty="0">
                <a:latin typeface="+mn-lt"/>
              </a:rPr>
              <a:t> to be re-used by other applications: from wallets to decentralized exchanges</a:t>
            </a:r>
            <a:r>
              <a:rPr lang="en-US" dirty="0" smtClean="0">
                <a:latin typeface="+mn-lt"/>
              </a:rPr>
              <a:t>.</a:t>
            </a:r>
          </a:p>
          <a:p>
            <a:pPr lvl="0">
              <a:buSzTx/>
              <a:tabLst/>
            </a:pPr>
            <a:endParaRPr lang="en-US" altLang="en-US" i="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latin typeface="+mn-lt"/>
              </a:rPr>
              <a:t>Mandatory Methods</a:t>
            </a:r>
            <a:endParaRPr lang="en-US" altLang="en-US" b="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n-lt"/>
            </a:endParaRPr>
          </a:p>
          <a:p>
            <a:pPr lvl="0">
              <a:buSzTx/>
              <a:tabLst/>
            </a:pPr>
            <a:r>
              <a:rPr lang="en-US" altLang="en-US" i="1" dirty="0" smtClean="0">
                <a:solidFill>
                  <a:srgbClr val="FF0000"/>
                </a:solidFill>
                <a:latin typeface="+mn-lt"/>
              </a:rPr>
              <a:t>function</a:t>
            </a:r>
            <a:r>
              <a:rPr lang="en-US" altLang="en-US" i="1" dirty="0" smtClean="0">
                <a:solidFill>
                  <a:srgbClr val="3C8A2E"/>
                </a:solidFill>
                <a:latin typeface="+mn-lt"/>
              </a:rPr>
              <a:t> </a:t>
            </a:r>
            <a:r>
              <a:rPr lang="en-US" altLang="en-US" b="1" i="1" dirty="0" err="1" smtClean="0">
                <a:solidFill>
                  <a:srgbClr val="0B42C1"/>
                </a:solidFill>
                <a:latin typeface="+mn-lt"/>
              </a:rPr>
              <a:t>totalSupply</a:t>
            </a:r>
            <a:r>
              <a:rPr lang="en-US" altLang="en-US" i="1" dirty="0">
                <a:latin typeface="+mn-lt"/>
              </a:rPr>
              <a:t>()</a:t>
            </a:r>
            <a:r>
              <a:rPr lang="en-US" altLang="en-US" b="1" i="1" dirty="0">
                <a:latin typeface="+mn-lt"/>
              </a:rPr>
              <a:t> </a:t>
            </a:r>
            <a:r>
              <a:rPr lang="en-US" altLang="en-US" i="1" dirty="0"/>
              <a:t>view</a:t>
            </a:r>
            <a:r>
              <a:rPr lang="en-US" altLang="en-US" i="1" dirty="0" smtClean="0">
                <a:latin typeface="+mn-lt"/>
              </a:rPr>
              <a:t> </a:t>
            </a:r>
            <a:r>
              <a:rPr lang="en-US" altLang="en-US" i="1" dirty="0">
                <a:latin typeface="+mn-lt"/>
              </a:rPr>
              <a:t>returns (uint256 </a:t>
            </a:r>
            <a:r>
              <a:rPr lang="en-US" altLang="en-US" i="1" dirty="0" err="1">
                <a:latin typeface="+mn-lt"/>
              </a:rPr>
              <a:t>totalSupply</a:t>
            </a:r>
            <a:r>
              <a:rPr lang="en-US" altLang="en-US" i="1" dirty="0">
                <a:latin typeface="+mn-lt"/>
              </a:rPr>
              <a:t>)</a:t>
            </a:r>
          </a:p>
          <a:p>
            <a:pPr lvl="0">
              <a:buSzTx/>
              <a:tabLst/>
            </a:pPr>
            <a:r>
              <a:rPr lang="en-US" altLang="en-US" i="1" dirty="0">
                <a:solidFill>
                  <a:srgbClr val="FF0000"/>
                </a:solidFill>
                <a:latin typeface="+mn-lt"/>
              </a:rPr>
              <a:t>function</a:t>
            </a:r>
            <a:r>
              <a:rPr lang="en-US" altLang="en-US" i="1" dirty="0" smtClean="0">
                <a:solidFill>
                  <a:srgbClr val="3C8A2E"/>
                </a:solidFill>
                <a:latin typeface="+mn-lt"/>
              </a:rPr>
              <a:t> </a:t>
            </a:r>
            <a:r>
              <a:rPr lang="en-US" altLang="en-US" b="1" i="1" dirty="0" err="1" smtClean="0">
                <a:solidFill>
                  <a:srgbClr val="0B42C1"/>
                </a:solidFill>
                <a:latin typeface="+mn-lt"/>
              </a:rPr>
              <a:t>balanceOf</a:t>
            </a:r>
            <a:r>
              <a:rPr lang="en-US" altLang="en-US" i="1" dirty="0" smtClean="0">
                <a:latin typeface="+mn-lt"/>
              </a:rPr>
              <a:t>(address _owner) </a:t>
            </a:r>
            <a:r>
              <a:rPr lang="en-US" altLang="en-US" i="1" dirty="0" smtClean="0"/>
              <a:t>view</a:t>
            </a:r>
            <a:r>
              <a:rPr lang="en-US" altLang="en-US" i="1" dirty="0" smtClean="0">
                <a:latin typeface="+mn-lt"/>
              </a:rPr>
              <a:t> returns (uint256 balance)</a:t>
            </a:r>
            <a:endParaRPr lang="en-US" altLang="en-US" i="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solidFill>
                  <a:srgbClr val="FF0000"/>
                </a:solidFill>
                <a:latin typeface="+mn-lt"/>
              </a:rPr>
              <a:t>function</a:t>
            </a:r>
            <a:r>
              <a:rPr lang="en-US" altLang="en-US" i="1" dirty="0" smtClean="0">
                <a:solidFill>
                  <a:srgbClr val="3C8A2E"/>
                </a:solidFill>
                <a:latin typeface="+mn-lt"/>
              </a:rPr>
              <a:t> </a:t>
            </a:r>
            <a:r>
              <a:rPr lang="en-US" altLang="en-US" b="1" i="1" dirty="0" smtClean="0">
                <a:solidFill>
                  <a:srgbClr val="0B42C1"/>
                </a:solidFill>
                <a:latin typeface="+mn-lt"/>
              </a:rPr>
              <a:t>transfer</a:t>
            </a:r>
            <a:r>
              <a:rPr lang="en-US" altLang="en-US" i="1" dirty="0" smtClean="0">
                <a:latin typeface="+mn-lt"/>
              </a:rPr>
              <a:t>(address </a:t>
            </a:r>
            <a:r>
              <a:rPr lang="en-US" altLang="en-US" i="1" dirty="0">
                <a:latin typeface="+mn-lt"/>
              </a:rPr>
              <a:t>_to, uint256 _value) returns (bool success)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solidFill>
                  <a:srgbClr val="FF0000"/>
                </a:solidFill>
                <a:latin typeface="+mn-lt"/>
              </a:rPr>
              <a:t>function</a:t>
            </a:r>
            <a:r>
              <a:rPr lang="en-US" altLang="en-US" i="1" dirty="0" smtClean="0">
                <a:solidFill>
                  <a:srgbClr val="3C8A2E"/>
                </a:solidFill>
                <a:latin typeface="+mn-lt"/>
              </a:rPr>
              <a:t> </a:t>
            </a:r>
            <a:r>
              <a:rPr lang="en-US" altLang="en-US" b="1" i="1" dirty="0" err="1">
                <a:solidFill>
                  <a:srgbClr val="0B42C1"/>
                </a:solidFill>
                <a:latin typeface="+mn-lt"/>
              </a:rPr>
              <a:t>transferFrom</a:t>
            </a:r>
            <a:r>
              <a:rPr lang="en-US" altLang="en-US" i="1" dirty="0">
                <a:latin typeface="+mn-lt"/>
              </a:rPr>
              <a:t>(address _from, address _to, uint256 _value) returns (bool success</a:t>
            </a:r>
            <a:r>
              <a:rPr lang="en-US" altLang="en-US" i="1" dirty="0" smtClean="0">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solidFill>
                  <a:srgbClr val="FF0000"/>
                </a:solidFill>
                <a:latin typeface="+mn-lt"/>
              </a:rPr>
              <a:t>function</a:t>
            </a:r>
            <a:r>
              <a:rPr lang="en-US" altLang="en-US" i="1" dirty="0" smtClean="0">
                <a:solidFill>
                  <a:srgbClr val="3C8A2E"/>
                </a:solidFill>
                <a:latin typeface="+mn-lt"/>
              </a:rPr>
              <a:t> </a:t>
            </a:r>
            <a:r>
              <a:rPr lang="en-US" altLang="en-US" b="1" i="1" dirty="0">
                <a:solidFill>
                  <a:srgbClr val="0B42C1"/>
                </a:solidFill>
                <a:latin typeface="+mn-lt"/>
              </a:rPr>
              <a:t>approve</a:t>
            </a:r>
            <a:r>
              <a:rPr lang="en-US" altLang="en-US" i="1" dirty="0">
                <a:latin typeface="+mn-lt"/>
              </a:rPr>
              <a:t>(address _spender, uint256 _value) returns (bool success)</a:t>
            </a:r>
          </a:p>
          <a:p>
            <a:pPr lvl="0">
              <a:buSzTx/>
              <a:tabLst/>
            </a:pPr>
            <a:r>
              <a:rPr lang="en-US" altLang="en-US" i="1" dirty="0">
                <a:solidFill>
                  <a:srgbClr val="FF0000"/>
                </a:solidFill>
                <a:latin typeface="+mn-lt"/>
              </a:rPr>
              <a:t>function</a:t>
            </a:r>
            <a:r>
              <a:rPr lang="en-US" altLang="en-US" i="1" dirty="0" smtClean="0">
                <a:solidFill>
                  <a:srgbClr val="3C8A2E"/>
                </a:solidFill>
                <a:latin typeface="+mn-lt"/>
              </a:rPr>
              <a:t> </a:t>
            </a:r>
            <a:r>
              <a:rPr lang="en-US" altLang="en-US" b="1" i="1" dirty="0">
                <a:solidFill>
                  <a:srgbClr val="0B42C1"/>
                </a:solidFill>
                <a:latin typeface="+mn-lt"/>
              </a:rPr>
              <a:t>allowance</a:t>
            </a:r>
            <a:r>
              <a:rPr lang="en-US" altLang="en-US" i="1" dirty="0">
                <a:latin typeface="+mn-lt"/>
              </a:rPr>
              <a:t>(address _owner, address _spender) </a:t>
            </a:r>
            <a:r>
              <a:rPr lang="en-US" altLang="en-US" i="1" dirty="0"/>
              <a:t>view</a:t>
            </a:r>
            <a:r>
              <a:rPr lang="en-US" altLang="en-US" i="1" dirty="0" smtClean="0">
                <a:latin typeface="+mn-lt"/>
              </a:rPr>
              <a:t> </a:t>
            </a:r>
            <a:r>
              <a:rPr lang="en-US" altLang="en-US" i="1" dirty="0">
                <a:latin typeface="+mn-lt"/>
              </a:rPr>
              <a:t>returns (uint256 remaining</a:t>
            </a:r>
            <a:r>
              <a:rPr lang="en-US" altLang="en-US" i="1" dirty="0" smtClean="0">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i="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en-US" b="1" i="1" dirty="0" smtClean="0">
                <a:latin typeface="+mn-lt"/>
              </a:rPr>
              <a:t>Optional </a:t>
            </a:r>
            <a:r>
              <a:rPr lang="it-IT" altLang="en-US" b="1" i="1" dirty="0" err="1" smtClean="0">
                <a:latin typeface="+mn-lt"/>
              </a:rPr>
              <a:t>Methods</a:t>
            </a:r>
            <a:endParaRPr lang="it-IT" altLang="en-US" b="1" i="1" dirty="0" smtClean="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i="1" dirty="0">
              <a:latin typeface="+mn-lt"/>
            </a:endParaRPr>
          </a:p>
          <a:p>
            <a:pPr lvl="0">
              <a:buSzTx/>
              <a:tabLst/>
            </a:pPr>
            <a:r>
              <a:rPr lang="en-US" altLang="en-US" i="1" dirty="0">
                <a:solidFill>
                  <a:srgbClr val="FF0000"/>
                </a:solidFill>
                <a:latin typeface="+mn-lt"/>
              </a:rPr>
              <a:t>function</a:t>
            </a:r>
            <a:r>
              <a:rPr lang="en-US" altLang="en-US" i="1" dirty="0">
                <a:solidFill>
                  <a:srgbClr val="3C8A2E"/>
                </a:solidFill>
                <a:latin typeface="+mn-lt"/>
              </a:rPr>
              <a:t> </a:t>
            </a:r>
            <a:r>
              <a:rPr lang="en-US" altLang="en-US" b="1" i="1" dirty="0">
                <a:solidFill>
                  <a:srgbClr val="0B42C1"/>
                </a:solidFill>
                <a:latin typeface="+mn-lt"/>
              </a:rPr>
              <a:t>name</a:t>
            </a:r>
            <a:r>
              <a:rPr lang="en-US" altLang="en-US" i="1" dirty="0">
                <a:latin typeface="+mn-lt"/>
              </a:rPr>
              <a:t>() view returns (string name)</a:t>
            </a:r>
          </a:p>
          <a:p>
            <a:pPr lvl="0">
              <a:buSzTx/>
              <a:tabLst/>
            </a:pPr>
            <a:r>
              <a:rPr lang="en-US" altLang="en-US" i="1" dirty="0">
                <a:solidFill>
                  <a:srgbClr val="FF0000"/>
                </a:solidFill>
                <a:latin typeface="+mn-lt"/>
              </a:rPr>
              <a:t>function</a:t>
            </a:r>
            <a:r>
              <a:rPr lang="en-US" altLang="en-US" i="1" dirty="0" smtClean="0">
                <a:solidFill>
                  <a:srgbClr val="3C8A2E"/>
                </a:solidFill>
                <a:latin typeface="+mn-lt"/>
              </a:rPr>
              <a:t> </a:t>
            </a:r>
            <a:r>
              <a:rPr lang="en-US" altLang="en-US" b="1" i="1" dirty="0">
                <a:solidFill>
                  <a:srgbClr val="0B42C1"/>
                </a:solidFill>
                <a:latin typeface="+mn-lt"/>
              </a:rPr>
              <a:t>symbol</a:t>
            </a:r>
            <a:r>
              <a:rPr lang="en-US" altLang="en-US" i="1" dirty="0">
                <a:latin typeface="+mn-lt"/>
              </a:rPr>
              <a:t>() view returns (string symbol)</a:t>
            </a:r>
          </a:p>
          <a:p>
            <a:pPr lvl="0">
              <a:buSzTx/>
              <a:tabLst/>
            </a:pPr>
            <a:r>
              <a:rPr lang="en-US" altLang="en-US" i="1" dirty="0">
                <a:solidFill>
                  <a:srgbClr val="FF0000"/>
                </a:solidFill>
                <a:latin typeface="+mn-lt"/>
              </a:rPr>
              <a:t>function</a:t>
            </a:r>
            <a:r>
              <a:rPr lang="en-US" altLang="en-US" i="1" dirty="0" smtClean="0">
                <a:solidFill>
                  <a:srgbClr val="3C8A2E"/>
                </a:solidFill>
                <a:latin typeface="+mn-lt"/>
              </a:rPr>
              <a:t> </a:t>
            </a:r>
            <a:r>
              <a:rPr lang="en-US" altLang="en-US" b="1" i="1" dirty="0">
                <a:solidFill>
                  <a:srgbClr val="0B42C1"/>
                </a:solidFill>
                <a:latin typeface="+mn-lt"/>
              </a:rPr>
              <a:t>decimals</a:t>
            </a:r>
            <a:r>
              <a:rPr lang="en-US" altLang="en-US" i="1" dirty="0">
                <a:latin typeface="+mn-lt"/>
              </a:rPr>
              <a:t>() view returns (uint8 decimals)</a:t>
            </a:r>
            <a:endParaRPr lang="it-IT" altLang="en-US" i="1" dirty="0" smtClean="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smtClean="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latin typeface="+mn-lt"/>
              </a:rPr>
              <a:t>Events</a:t>
            </a:r>
            <a:endParaRPr lang="en-US" altLang="en-US" b="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smtClean="0">
                <a:solidFill>
                  <a:srgbClr val="3C8A2E"/>
                </a:solidFill>
                <a:latin typeface="+mn-lt"/>
              </a:rPr>
              <a:t>event </a:t>
            </a:r>
            <a:r>
              <a:rPr lang="en-US" altLang="en-US" b="1" i="1" dirty="0">
                <a:solidFill>
                  <a:srgbClr val="0B42C1"/>
                </a:solidFill>
                <a:latin typeface="+mn-lt"/>
              </a:rPr>
              <a:t>Transfer</a:t>
            </a:r>
            <a:r>
              <a:rPr lang="en-US" altLang="en-US" i="1" dirty="0">
                <a:latin typeface="+mn-lt"/>
              </a:rPr>
              <a:t>(address indexed _from, address indexed _to, uint256 _value)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smtClean="0">
                <a:solidFill>
                  <a:srgbClr val="3C8A2E"/>
                </a:solidFill>
                <a:latin typeface="+mn-lt"/>
              </a:rPr>
              <a:t>event </a:t>
            </a:r>
            <a:r>
              <a:rPr lang="en-US" altLang="en-US" b="1" i="1" dirty="0">
                <a:solidFill>
                  <a:srgbClr val="0B42C1"/>
                </a:solidFill>
                <a:latin typeface="+mn-lt"/>
              </a:rPr>
              <a:t>Approval</a:t>
            </a:r>
            <a:r>
              <a:rPr lang="en-US" altLang="en-US" i="1" dirty="0">
                <a:latin typeface="+mn-lt"/>
              </a:rPr>
              <a:t>(address indexed _owner, address indexed _spender, uint256 _value</a:t>
            </a:r>
            <a:r>
              <a:rPr lang="en-US" altLang="en-US" i="1" dirty="0" smtClean="0">
                <a:latin typeface="+mn-lt"/>
              </a:rPr>
              <a:t>)</a:t>
            </a:r>
            <a:endParaRPr lang="en-US" altLang="en-US" i="1" dirty="0">
              <a:latin typeface="+mn-lt"/>
            </a:endParaRPr>
          </a:p>
        </p:txBody>
      </p:sp>
    </p:spTree>
    <p:extLst>
      <p:ext uri="{BB962C8B-B14F-4D97-AF65-F5344CB8AC3E}">
        <p14:creationId xmlns:p14="http://schemas.microsoft.com/office/powerpoint/2010/main" val="18489237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smtClean="0"/>
              <a:t>KriptoKitties</a:t>
            </a:r>
            <a:endParaRPr lang="en-US" noProof="0" dirty="0"/>
          </a:p>
        </p:txBody>
      </p:sp>
      <p:sp>
        <p:nvSpPr>
          <p:cNvPr id="3" name="Text Placeholder 2"/>
          <p:cNvSpPr>
            <a:spLocks noGrp="1"/>
          </p:cNvSpPr>
          <p:nvPr>
            <p:ph type="body" idx="1"/>
          </p:nvPr>
        </p:nvSpPr>
        <p:spPr/>
        <p:txBody>
          <a:bodyPr/>
          <a:lstStyle/>
          <a:p>
            <a:r>
              <a:rPr lang="en-US" noProof="0" dirty="0" smtClean="0"/>
              <a:t>ERC721</a:t>
            </a:r>
            <a:endParaRPr lang="en-US" noProof="0" dirty="0"/>
          </a:p>
          <a:p>
            <a:endParaRPr lang="en-US" noProof="0" dirty="0"/>
          </a:p>
        </p:txBody>
      </p:sp>
    </p:spTree>
    <p:extLst>
      <p:ext uri="{BB962C8B-B14F-4D97-AF65-F5344CB8AC3E}">
        <p14:creationId xmlns:p14="http://schemas.microsoft.com/office/powerpoint/2010/main" val="222833239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template-4_3.potx" id="{BE2A5054-FF13-490B-8F0E-62E93483D6A2}" vid="{0604CB0F-A07D-4FA3-9B98-3AEA727860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Deloitte-template-4_3</Template>
  <TotalTime>735</TotalTime>
  <Words>1057</Words>
  <Application>Microsoft Office PowerPoint</Application>
  <PresentationFormat>On-screen Show (4:3)</PresentationFormat>
  <Paragraphs>194</Paragraphs>
  <Slides>18</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Open Sans</vt:lpstr>
      <vt:lpstr>Verdana</vt:lpstr>
      <vt:lpstr>Deloitte_US_Onscreen</vt:lpstr>
      <vt:lpstr>think-cell Slide</vt:lpstr>
      <vt:lpstr>ICOs vs Cryptokitties</vt:lpstr>
      <vt:lpstr>Contents</vt:lpstr>
      <vt:lpstr>Ethereum Governance</vt:lpstr>
      <vt:lpstr>Ethereum Governance</vt:lpstr>
      <vt:lpstr>Ethereum Governance</vt:lpstr>
      <vt:lpstr>Ethereum Governance</vt:lpstr>
      <vt:lpstr>ICO Tokens</vt:lpstr>
      <vt:lpstr>ICO Tokens</vt:lpstr>
      <vt:lpstr>KriptoKitties</vt:lpstr>
      <vt:lpstr>KriptoKitties, CryptoPunks, Dmarket, Propy </vt:lpstr>
      <vt:lpstr>Ethereum scalability</vt:lpstr>
      <vt:lpstr>Ethereum Scalability</vt:lpstr>
      <vt:lpstr>Ethereum Scalability</vt:lpstr>
      <vt:lpstr>Ethereum Scalability</vt:lpstr>
      <vt:lpstr>References</vt:lpstr>
      <vt:lpstr>References</vt:lpstr>
      <vt:lpstr>PowerPoint Presentation</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ICOs vs Cryptokitties</dc:title>
  <dc:creator>Leone, Stefano (IT - Milano)</dc:creator>
  <cp:lastModifiedBy>Leone, Stefano (IT - Milano)</cp:lastModifiedBy>
  <cp:revision>46</cp:revision>
  <cp:lastPrinted>2014-06-25T02:16:22Z</cp:lastPrinted>
  <dcterms:created xsi:type="dcterms:W3CDTF">2018-05-02T09:03:19Z</dcterms:created>
  <dcterms:modified xsi:type="dcterms:W3CDTF">2018-05-08T14:07:36Z</dcterms:modified>
</cp:coreProperties>
</file>