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2" r:id="rId2"/>
  </p:sldMasterIdLst>
  <p:notesMasterIdLst>
    <p:notesMasterId r:id="rId16"/>
  </p:notesMasterIdLst>
  <p:handoutMasterIdLst>
    <p:handoutMasterId r:id="rId17"/>
  </p:handoutMasterIdLst>
  <p:sldIdLst>
    <p:sldId id="290" r:id="rId3"/>
    <p:sldId id="346" r:id="rId4"/>
    <p:sldId id="347" r:id="rId5"/>
    <p:sldId id="348" r:id="rId6"/>
    <p:sldId id="350" r:id="rId7"/>
    <p:sldId id="349" r:id="rId8"/>
    <p:sldId id="351" r:id="rId9"/>
    <p:sldId id="355" r:id="rId10"/>
    <p:sldId id="356" r:id="rId11"/>
    <p:sldId id="357" r:id="rId12"/>
    <p:sldId id="358" r:id="rId13"/>
    <p:sldId id="359" r:id="rId14"/>
    <p:sldId id="360" r:id="rId15"/>
  </p:sldIdLst>
  <p:sldSz cx="16202025" cy="9001125"/>
  <p:notesSz cx="9144000" cy="6858000"/>
  <p:defaultTextStyle>
    <a:defPPr>
      <a:defRPr lang="it-IT"/>
    </a:defPPr>
    <a:lvl1pPr marL="0" algn="l" defTabSz="144009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20047" algn="l" defTabSz="144009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40097" algn="l" defTabSz="144009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60146" algn="l" defTabSz="144009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80193" algn="l" defTabSz="144009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600241" algn="l" defTabSz="144009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320290" algn="l" defTabSz="144009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5040337" algn="l" defTabSz="144009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760386" algn="l" defTabSz="144009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330" userDrawn="1">
          <p15:clr>
            <a:srgbClr val="A4A3A4"/>
          </p15:clr>
        </p15:guide>
        <p15:guide id="4" pos="5738" userDrawn="1">
          <p15:clr>
            <a:srgbClr val="A4A3A4"/>
          </p15:clr>
        </p15:guide>
        <p15:guide id="5" orient="horz" pos="1837" userDrawn="1">
          <p15:clr>
            <a:srgbClr val="A4A3A4"/>
          </p15:clr>
        </p15:guide>
        <p15:guide id="6" orient="horz" pos="4377" userDrawn="1">
          <p15:clr>
            <a:srgbClr val="A4A3A4"/>
          </p15:clr>
        </p15:guide>
        <p15:guide id="8" orient="horz" pos="1973" userDrawn="1">
          <p15:clr>
            <a:srgbClr val="A4A3A4"/>
          </p15:clr>
        </p15:guide>
        <p15:guide id="9" orient="horz" pos="2019" userDrawn="1">
          <p15:clr>
            <a:srgbClr val="A4A3A4"/>
          </p15:clr>
        </p15:guide>
        <p15:guide id="10" pos="9367" userDrawn="1">
          <p15:clr>
            <a:srgbClr val="A4A3A4"/>
          </p15:clr>
        </p15:guide>
        <p15:guide id="11" pos="9956" userDrawn="1">
          <p15:clr>
            <a:srgbClr val="A4A3A4"/>
          </p15:clr>
        </p15:guide>
        <p15:guide id="12" orient="horz" pos="4150" userDrawn="1">
          <p15:clr>
            <a:srgbClr val="A4A3A4"/>
          </p15:clr>
        </p15:guide>
        <p15:guide id="13" orient="horz" pos="3425" userDrawn="1">
          <p15:clr>
            <a:srgbClr val="A4A3A4"/>
          </p15:clr>
        </p15:guide>
        <p15:guide id="14" orient="horz" pos="3153" userDrawn="1">
          <p15:clr>
            <a:srgbClr val="A4A3A4"/>
          </p15:clr>
        </p15:guide>
        <p15:guide id="15" orient="horz" pos="2790" userDrawn="1">
          <p15:clr>
            <a:srgbClr val="A4A3A4"/>
          </p15:clr>
        </p15:guide>
        <p15:guide id="16" orient="horz" pos="2517" userDrawn="1">
          <p15:clr>
            <a:srgbClr val="A4A3A4"/>
          </p15:clr>
        </p15:guide>
        <p15:guide id="17" orient="horz" pos="337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ni, Mattia - GCIB LDN" initials="MM-GL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A2A2A2"/>
    <a:srgbClr val="589598"/>
    <a:srgbClr val="A39382"/>
    <a:srgbClr val="003466"/>
    <a:srgbClr val="7F7F7F"/>
    <a:srgbClr val="EEDECE"/>
    <a:srgbClr val="102E40"/>
    <a:srgbClr val="209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4" autoAdjust="0"/>
    <p:restoredTop sz="98011" autoAdjust="0"/>
  </p:normalViewPr>
  <p:slideViewPr>
    <p:cSldViewPr>
      <p:cViewPr varScale="1">
        <p:scale>
          <a:sx n="62" d="100"/>
          <a:sy n="62" d="100"/>
        </p:scale>
        <p:origin x="120" y="618"/>
      </p:cViewPr>
      <p:guideLst>
        <p:guide orient="horz" pos="1202"/>
        <p:guide pos="2880"/>
        <p:guide orient="horz" pos="5330"/>
        <p:guide pos="5738"/>
        <p:guide orient="horz" pos="1837"/>
        <p:guide orient="horz" pos="4377"/>
        <p:guide orient="horz" pos="1973"/>
        <p:guide orient="horz" pos="2019"/>
        <p:guide pos="9367"/>
        <p:guide pos="9956"/>
        <p:guide orient="horz" pos="4150"/>
        <p:guide orient="horz" pos="3425"/>
        <p:guide orient="horz" pos="3153"/>
        <p:guide orient="horz" pos="2790"/>
        <p:guide orient="horz" pos="2517"/>
        <p:guide orient="horz" pos="33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smtClean="0"/>
              <a:t>Financial fitness</a:t>
            </a:r>
            <a:r>
              <a:rPr lang="en-GB" sz="1400" baseline="0" smtClean="0"/>
              <a:t> trackeR:</a:t>
            </a:r>
            <a:r>
              <a:rPr lang="en-GB" sz="1400" smtClean="0"/>
              <a:t> target vs portafoglio</a:t>
            </a:r>
            <a:endParaRPr lang="en-GB" sz="1400"/>
          </a:p>
        </c:rich>
      </c:tx>
      <c:layout>
        <c:manualLayout>
          <c:xMode val="edge"/>
          <c:yMode val="edge"/>
          <c:x val="0.15141758292029178"/>
          <c:y val="4.969171153882721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5638372113649369"/>
          <c:y val="0.26260592041181752"/>
          <c:w val="0.55514353280474504"/>
          <c:h val="0.68865906601094951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Portfolio</c:v>
                </c:pt>
              </c:strCache>
            </c:strRef>
          </c:tx>
          <c:spPr>
            <a:solidFill>
              <a:schemeClr val="accent3">
                <a:shade val="76000"/>
                <a:alpha val="50196"/>
              </a:schemeClr>
            </a:solidFill>
            <a:ln w="25400">
              <a:noFill/>
              <a:prstDash val="sysDot"/>
            </a:ln>
            <a:effectLst/>
          </c:spPr>
          <c:cat>
            <c:strRef>
              <c:f>Sheet1!$A$2:$A$9</c:f>
              <c:strCache>
                <c:ptCount val="8"/>
                <c:pt idx="0">
                  <c:v>Tail risk</c:v>
                </c:pt>
                <c:pt idx="1">
                  <c:v>Ordinary risk</c:v>
                </c:pt>
                <c:pt idx="2">
                  <c:v>Liquidity</c:v>
                </c:pt>
                <c:pt idx="3">
                  <c:v>Diversification</c:v>
                </c:pt>
                <c:pt idx="4">
                  <c:v>Equity exposure</c:v>
                </c:pt>
                <c:pt idx="5">
                  <c:v>Bond exposure</c:v>
                </c:pt>
                <c:pt idx="6">
                  <c:v>Commodities exposure</c:v>
                </c:pt>
                <c:pt idx="7">
                  <c:v>Credit exposure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55</c:v>
                </c:pt>
                <c:pt idx="1">
                  <c:v>25</c:v>
                </c:pt>
                <c:pt idx="2">
                  <c:v>32</c:v>
                </c:pt>
                <c:pt idx="3">
                  <c:v>20</c:v>
                </c:pt>
                <c:pt idx="4">
                  <c:v>20</c:v>
                </c:pt>
                <c:pt idx="5">
                  <c:v>40</c:v>
                </c:pt>
                <c:pt idx="6">
                  <c:v>20</c:v>
                </c:pt>
                <c:pt idx="7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3">
                <a:tint val="77000"/>
                <a:alpha val="50196"/>
              </a:schemeClr>
            </a:solidFill>
            <a:ln w="25400">
              <a:noFill/>
              <a:prstDash val="sysDot"/>
            </a:ln>
            <a:effectLst/>
          </c:spPr>
          <c:cat>
            <c:strRef>
              <c:f>Sheet1!$A$2:$A$9</c:f>
              <c:strCache>
                <c:ptCount val="8"/>
                <c:pt idx="0">
                  <c:v>Tail risk</c:v>
                </c:pt>
                <c:pt idx="1">
                  <c:v>Ordinary risk</c:v>
                </c:pt>
                <c:pt idx="2">
                  <c:v>Liquidity</c:v>
                </c:pt>
                <c:pt idx="3">
                  <c:v>Diversification</c:v>
                </c:pt>
                <c:pt idx="4">
                  <c:v>Equity exposure</c:v>
                </c:pt>
                <c:pt idx="5">
                  <c:v>Bond exposure</c:v>
                </c:pt>
                <c:pt idx="6">
                  <c:v>Commodities exposure</c:v>
                </c:pt>
                <c:pt idx="7">
                  <c:v>Credit exposure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40</c:v>
                </c:pt>
                <c:pt idx="1">
                  <c:v>20</c:v>
                </c:pt>
                <c:pt idx="2">
                  <c:v>60</c:v>
                </c:pt>
                <c:pt idx="3">
                  <c:v>55</c:v>
                </c:pt>
                <c:pt idx="4">
                  <c:v>45</c:v>
                </c:pt>
                <c:pt idx="5">
                  <c:v>45</c:v>
                </c:pt>
                <c:pt idx="6">
                  <c:v>10</c:v>
                </c:pt>
                <c:pt idx="7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4013072"/>
        <c:axId val="1644010352"/>
      </c:radarChart>
      <c:catAx>
        <c:axId val="164401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4010352"/>
        <c:crosses val="autoZero"/>
        <c:auto val="1"/>
        <c:lblAlgn val="ctr"/>
        <c:lblOffset val="100"/>
        <c:noMultiLvlLbl val="0"/>
      </c:catAx>
      <c:valAx>
        <c:axId val="164401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401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8474587090696738"/>
          <c:y val="0.24418039965226079"/>
          <c:w val="0.14310770368185322"/>
          <c:h val="0.234808503767531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55782-1946-4B23-A9DF-415B50B45722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1A437-AB1E-4515-8350-AAF23FFEB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03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E21C7-22A4-43BC-B308-08DF410BB9D9}" type="datetimeFigureOut">
              <a:rPr lang="it-IT" smtClean="0"/>
              <a:pPr/>
              <a:t>25/09/2017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57425" y="514350"/>
            <a:ext cx="46291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1D1AF-8F50-42AB-A263-19AE78E1CA2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7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0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0047" algn="l" defTabSz="1440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0097" algn="l" defTabSz="1440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60146" algn="l" defTabSz="1440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80193" algn="l" defTabSz="1440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00241" algn="l" defTabSz="1440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20290" algn="l" defTabSz="1440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40337" algn="l" defTabSz="1440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60386" algn="l" defTabSz="1440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1D1AF-8F50-42AB-A263-19AE78E1CA20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24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96D6-E502-4384-9959-82FAF475149B}" type="datetime1">
              <a:rPr lang="it-IT" smtClean="0"/>
              <a:t>25/09/2017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2A8C-B155-4852-BF5A-A9548E475F8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040527" y="3366437"/>
            <a:ext cx="12120972" cy="756000"/>
          </a:xfrm>
          <a:prstGeom prst="rect">
            <a:avLst/>
          </a:prstGeom>
          <a:ln>
            <a:noFill/>
          </a:ln>
        </p:spPr>
        <p:txBody>
          <a:bodyPr vert="horz" lIns="144010" tIns="72004" rIns="144010" bIns="72004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18073" y="4217033"/>
            <a:ext cx="15517971" cy="3603922"/>
          </a:xfrm>
          <a:prstGeom prst="rect">
            <a:avLst/>
          </a:prstGeom>
        </p:spPr>
        <p:txBody>
          <a:bodyPr vert="horz" lIns="144010" tIns="72004" rIns="144010" bIns="72004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3493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073" y="236250"/>
            <a:ext cx="13396863" cy="756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73" y="1134000"/>
            <a:ext cx="13396863" cy="2493005"/>
          </a:xfrm>
        </p:spPr>
        <p:txBody>
          <a:bodyPr/>
          <a:lstStyle>
            <a:lvl1pPr marL="0" indent="0" algn="l">
              <a:buNone/>
              <a:defRPr>
                <a:solidFill>
                  <a:srgbClr val="BFBFBF"/>
                </a:solidFill>
              </a:defRPr>
            </a:lvl1pPr>
            <a:lvl2pPr marL="720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40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60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80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20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40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60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B0-8881-4FE1-B4C2-EAEA9CD68064}" type="datetime1">
              <a:rPr lang="it-IT" smtClean="0"/>
              <a:t>25/09/2017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140-EBD0-488A-9ED7-81B2F8FA2A5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85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720047" indent="0">
              <a:buNone/>
              <a:defRPr/>
            </a:lvl2pPr>
            <a:lvl3pPr marL="1440097" indent="0">
              <a:buNone/>
              <a:defRPr/>
            </a:lvl3pPr>
            <a:lvl4pPr marL="2160146" indent="0">
              <a:buNone/>
              <a:defRPr/>
            </a:lvl4pPr>
            <a:lvl5pPr marL="288019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4A8E-36BF-4EE0-A90B-9AAF301A58D7}" type="datetime1">
              <a:rPr lang="it-IT" smtClean="0"/>
              <a:t>25/09/2017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140-EBD0-488A-9ED7-81B2F8FA2A5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71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073" y="1287206"/>
            <a:ext cx="7655351" cy="112321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0047" indent="0">
              <a:buNone/>
              <a:defRPr sz="3200" b="1"/>
            </a:lvl2pPr>
            <a:lvl3pPr marL="1440097" indent="0">
              <a:buNone/>
              <a:defRPr sz="2800" b="1"/>
            </a:lvl3pPr>
            <a:lvl4pPr marL="2160146" indent="0">
              <a:buNone/>
              <a:defRPr sz="2500" b="1"/>
            </a:lvl4pPr>
            <a:lvl5pPr marL="2880193" indent="0">
              <a:buNone/>
              <a:defRPr sz="2500" b="1"/>
            </a:lvl5pPr>
            <a:lvl6pPr marL="3600241" indent="0">
              <a:buNone/>
              <a:defRPr sz="2500" b="1"/>
            </a:lvl6pPr>
            <a:lvl7pPr marL="4320290" indent="0">
              <a:buNone/>
              <a:defRPr sz="2500" b="1"/>
            </a:lvl7pPr>
            <a:lvl8pPr marL="5040337" indent="0">
              <a:buNone/>
              <a:defRPr sz="2500" b="1"/>
            </a:lvl8pPr>
            <a:lvl9pPr marL="5760386" indent="0">
              <a:buNone/>
              <a:defRPr sz="2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073" y="2610352"/>
            <a:ext cx="7655351" cy="5198078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8603" y="1287206"/>
            <a:ext cx="7655351" cy="112321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0047" indent="0">
              <a:buNone/>
              <a:defRPr sz="3200" b="1"/>
            </a:lvl2pPr>
            <a:lvl3pPr marL="1440097" indent="0">
              <a:buNone/>
              <a:defRPr sz="2800" b="1"/>
            </a:lvl3pPr>
            <a:lvl4pPr marL="2160146" indent="0">
              <a:buNone/>
              <a:defRPr sz="2500" b="1"/>
            </a:lvl4pPr>
            <a:lvl5pPr marL="2880193" indent="0">
              <a:buNone/>
              <a:defRPr sz="2500" b="1"/>
            </a:lvl5pPr>
            <a:lvl6pPr marL="3600241" indent="0">
              <a:buNone/>
              <a:defRPr sz="2500" b="1"/>
            </a:lvl6pPr>
            <a:lvl7pPr marL="4320290" indent="0">
              <a:buNone/>
              <a:defRPr sz="2500" b="1"/>
            </a:lvl7pPr>
            <a:lvl8pPr marL="5040337" indent="0">
              <a:buNone/>
              <a:defRPr sz="2500" b="1"/>
            </a:lvl8pPr>
            <a:lvl9pPr marL="5760386" indent="0">
              <a:buNone/>
              <a:defRPr sz="2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8603" y="2610352"/>
            <a:ext cx="7655351" cy="5198078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7423-3646-4126-942B-28C3C9994E77}" type="datetime1">
              <a:rPr lang="it-IT" smtClean="0"/>
              <a:t>25/09/2017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140-EBD0-488A-9ED7-81B2F8FA2A5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36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4F94-6BE6-47C4-AAB4-A30A69AE5FA4}" type="datetime1">
              <a:rPr lang="it-IT" smtClean="0"/>
              <a:t>25/09/2017</a:t>
            </a:fld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140-EBD0-488A-9ED7-81B2F8FA2A5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05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D2A0-701F-4D4D-A34A-AD5DC75AE4D4}" type="datetime1">
              <a:rPr lang="it-IT" smtClean="0"/>
              <a:t>25/09/2017</a:t>
            </a:fld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140-EBD0-488A-9ED7-81B2F8FA2A5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8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40527" y="3366437"/>
            <a:ext cx="12120972" cy="756000"/>
          </a:xfrm>
          <a:prstGeom prst="rect">
            <a:avLst/>
          </a:prstGeom>
          <a:ln>
            <a:noFill/>
          </a:ln>
        </p:spPr>
        <p:txBody>
          <a:bodyPr vert="horz" lIns="144010" tIns="72004" rIns="144010" bIns="72004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073" y="4217033"/>
            <a:ext cx="15517971" cy="3603922"/>
          </a:xfrm>
          <a:prstGeom prst="rect">
            <a:avLst/>
          </a:prstGeom>
        </p:spPr>
        <p:txBody>
          <a:bodyPr vert="horz" lIns="144010" tIns="72004" rIns="144010" bIns="72004" rtlCol="0">
            <a:normAutofit/>
          </a:bodyPr>
          <a:lstStyle/>
          <a:p>
            <a:pPr lvl="0"/>
            <a:r>
              <a:rPr lang="it-IT" dirty="0"/>
              <a:t>Testo bla bla bla bla bla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0101" y="8375493"/>
            <a:ext cx="3780473" cy="479227"/>
          </a:xfrm>
          <a:prstGeom prst="rect">
            <a:avLst/>
          </a:prstGeom>
        </p:spPr>
        <p:txBody>
          <a:bodyPr vert="horz" lIns="144010" tIns="72004" rIns="144010" bIns="72004" rtlCol="0" anchor="ctr"/>
          <a:lstStyle>
            <a:lvl1pPr algn="l">
              <a:defRPr sz="1900">
                <a:solidFill>
                  <a:srgbClr val="3F4957"/>
                </a:solidFill>
              </a:defRPr>
            </a:lvl1pPr>
          </a:lstStyle>
          <a:p>
            <a:fld id="{DD8CB1A3-4D91-4F60-8EEF-D1D2B3DDD783}" type="datetime1">
              <a:rPr lang="it-IT" smtClean="0"/>
              <a:t>25/09/2017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1453" y="8368821"/>
            <a:ext cx="3780473" cy="479227"/>
          </a:xfrm>
          <a:prstGeom prst="rect">
            <a:avLst/>
          </a:prstGeom>
        </p:spPr>
        <p:txBody>
          <a:bodyPr vert="horz" lIns="144010" tIns="72004" rIns="144010" bIns="72004" rtlCol="0" anchor="ctr"/>
          <a:lstStyle>
            <a:lvl1pPr algn="r">
              <a:defRPr sz="1900">
                <a:solidFill>
                  <a:srgbClr val="3F4957"/>
                </a:solidFill>
              </a:defRPr>
            </a:lvl1pPr>
          </a:lstStyle>
          <a:p>
            <a:fld id="{5D6B2A8C-B155-4852-BF5A-A9548E475F8C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6059586" y="8375493"/>
            <a:ext cx="4210443" cy="1068744"/>
          </a:xfrm>
          <a:prstGeom prst="rect">
            <a:avLst/>
          </a:prstGeom>
          <a:noFill/>
        </p:spPr>
        <p:txBody>
          <a:bodyPr wrap="square" lIns="144010" tIns="72004" rIns="144010" bIns="72004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www.adviseonly.com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www.adviseonly.com/blog</a:t>
            </a:r>
            <a:endParaRPr lang="it-IT" sz="1600" dirty="0">
              <a:solidFill>
                <a:schemeClr val="bg2"/>
              </a:solidFill>
            </a:endParaRPr>
          </a:p>
          <a:p>
            <a:endParaRPr lang="it-IT" dirty="0"/>
          </a:p>
        </p:txBody>
      </p:sp>
      <p:pic>
        <p:nvPicPr>
          <p:cNvPr id="3075" name="Picture 3" descr="C:\Users\Davide\Downloads\virtual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53" y="1044178"/>
            <a:ext cx="4249508" cy="300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93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1440097" rtl="0" eaLnBrk="1" latinLnBrk="0" hangingPunct="1">
        <a:spcBef>
          <a:spcPct val="0"/>
        </a:spcBef>
        <a:buNone/>
        <a:defRPr sz="5000" kern="1200">
          <a:solidFill>
            <a:srgbClr val="46B9FF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1440097" rtl="0" eaLnBrk="1" latinLnBrk="0" hangingPunct="1">
        <a:spcBef>
          <a:spcPct val="20000"/>
        </a:spcBef>
        <a:buFont typeface="Arial" panose="020B0604020202020204" pitchFamily="34" charset="0"/>
        <a:buNone/>
        <a:defRPr sz="4400" kern="1200" baseline="0">
          <a:solidFill>
            <a:srgbClr val="424242"/>
          </a:solidFill>
          <a:latin typeface="Calibri" panose="020F0502020204030204" pitchFamily="34" charset="0"/>
          <a:ea typeface="+mn-ea"/>
          <a:cs typeface="+mn-cs"/>
        </a:defRPr>
      </a:lvl1pPr>
      <a:lvl2pPr marL="1170079" indent="-450031" algn="l" defTabSz="1440097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rgbClr val="424242"/>
          </a:solidFill>
          <a:latin typeface="+mn-lt"/>
          <a:ea typeface="+mn-ea"/>
          <a:cs typeface="+mn-cs"/>
        </a:defRPr>
      </a:lvl2pPr>
      <a:lvl3pPr marL="1800121" indent="-360025" algn="l" defTabSz="14400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rgbClr val="424242"/>
          </a:solidFill>
          <a:latin typeface="+mn-lt"/>
          <a:ea typeface="+mn-ea"/>
          <a:cs typeface="+mn-cs"/>
        </a:defRPr>
      </a:lvl3pPr>
      <a:lvl4pPr marL="2520169" indent="-360025" algn="l" defTabSz="1440097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rgbClr val="424242"/>
          </a:solidFill>
          <a:latin typeface="+mn-lt"/>
          <a:ea typeface="+mn-ea"/>
          <a:cs typeface="+mn-cs"/>
        </a:defRPr>
      </a:lvl4pPr>
      <a:lvl5pPr marL="3240218" indent="-360025" algn="l" defTabSz="1440097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rgbClr val="424242"/>
          </a:solidFill>
          <a:latin typeface="+mn-lt"/>
          <a:ea typeface="+mn-ea"/>
          <a:cs typeface="+mn-cs"/>
        </a:defRPr>
      </a:lvl5pPr>
      <a:lvl6pPr marL="3960265" indent="-360025" algn="l" defTabSz="14400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680314" indent="-360025" algn="l" defTabSz="14400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362" indent="-360025" algn="l" defTabSz="14400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20409" indent="-360025" algn="l" defTabSz="14400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44009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47" algn="l" defTabSz="144009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97" algn="l" defTabSz="144009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146" algn="l" defTabSz="144009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193" algn="l" defTabSz="144009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241" algn="l" defTabSz="144009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290" algn="l" defTabSz="144009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40337" algn="l" defTabSz="144009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60386" algn="l" defTabSz="144009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073" y="236253"/>
            <a:ext cx="13396863" cy="756000"/>
          </a:xfrm>
          <a:prstGeom prst="rect">
            <a:avLst/>
          </a:prstGeom>
          <a:ln>
            <a:noFill/>
          </a:ln>
        </p:spPr>
        <p:txBody>
          <a:bodyPr vert="horz" lIns="144010" tIns="72004" rIns="144010" bIns="72004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072" y="1134002"/>
            <a:ext cx="15517973" cy="6686953"/>
          </a:xfrm>
          <a:prstGeom prst="rect">
            <a:avLst/>
          </a:prstGeom>
        </p:spPr>
        <p:txBody>
          <a:bodyPr vert="horz" lIns="144010" tIns="72004" rIns="144010" bIns="7200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0101" y="8368821"/>
            <a:ext cx="3780473" cy="479227"/>
          </a:xfrm>
          <a:prstGeom prst="rect">
            <a:avLst/>
          </a:prstGeom>
        </p:spPr>
        <p:txBody>
          <a:bodyPr vert="horz" lIns="144010" tIns="72004" rIns="144010" bIns="72004" rtlCol="0" anchor="ctr"/>
          <a:lstStyle>
            <a:lvl1pPr algn="l">
              <a:defRPr sz="1900">
                <a:solidFill>
                  <a:srgbClr val="3F4957"/>
                </a:solidFill>
              </a:defRPr>
            </a:lvl1pPr>
          </a:lstStyle>
          <a:p>
            <a:fld id="{88BBB0DF-21D8-4DE9-882A-EB91FFFA9F47}" type="datetime1">
              <a:rPr lang="it-IT" smtClean="0"/>
              <a:t>25/09/2017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81532" y="8638738"/>
            <a:ext cx="3168352" cy="278585"/>
          </a:xfrm>
          <a:prstGeom prst="rect">
            <a:avLst/>
          </a:prstGeom>
        </p:spPr>
        <p:txBody>
          <a:bodyPr vert="horz" lIns="144010" tIns="72004" rIns="144010" bIns="72004" rtlCol="0" anchor="ctr"/>
          <a:lstStyle>
            <a:lvl1pPr algn="r">
              <a:defRPr sz="1400">
                <a:solidFill>
                  <a:srgbClr val="3F4957"/>
                </a:solidFill>
              </a:defRPr>
            </a:lvl1pPr>
          </a:lstStyle>
          <a:p>
            <a:fld id="{A858A140-EBD0-488A-9ED7-81B2F8FA2A53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6059586" y="8375493"/>
            <a:ext cx="4210443" cy="1068744"/>
          </a:xfrm>
          <a:prstGeom prst="rect">
            <a:avLst/>
          </a:prstGeom>
          <a:noFill/>
        </p:spPr>
        <p:txBody>
          <a:bodyPr wrap="square" lIns="144010" tIns="72004" rIns="144010" bIns="72004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www.adviseonly.com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www.adviseonly.com/blog</a:t>
            </a:r>
            <a:endParaRPr lang="it-IT" sz="1600" dirty="0">
              <a:solidFill>
                <a:schemeClr val="bg2"/>
              </a:solidFill>
            </a:endParaRPr>
          </a:p>
          <a:p>
            <a:endParaRPr lang="it-IT" dirty="0"/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180132" y="8569463"/>
            <a:ext cx="157697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Users\Davide\Downloads\virtualb.pn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3"/>
          <a:stretch/>
        </p:blipFill>
        <p:spPr bwMode="auto">
          <a:xfrm>
            <a:off x="15389320" y="36066"/>
            <a:ext cx="63257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7315916" y="8585273"/>
            <a:ext cx="1570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2049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hdr="0" ftr="0" dt="0"/>
  <p:txStyles>
    <p:titleStyle>
      <a:lvl1pPr algn="l" defTabSz="1440097" rtl="0" eaLnBrk="1" latinLnBrk="0" hangingPunct="1">
        <a:spcBef>
          <a:spcPct val="0"/>
        </a:spcBef>
        <a:buNone/>
        <a:defRPr sz="5000" kern="1200">
          <a:solidFill>
            <a:srgbClr val="3F4957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540036" indent="-540036" algn="l" defTabSz="1440097" rtl="0" eaLnBrk="1" latinLnBrk="0" hangingPunct="1">
        <a:spcBef>
          <a:spcPct val="20000"/>
        </a:spcBef>
        <a:buFont typeface="Arial" panose="020B0604020202020204" pitchFamily="34" charset="0"/>
        <a:buChar char="•"/>
        <a:defRPr sz="5000" kern="1200">
          <a:solidFill>
            <a:srgbClr val="424242"/>
          </a:solidFill>
          <a:latin typeface="Calibri" panose="020F0502020204030204" pitchFamily="34" charset="0"/>
          <a:ea typeface="+mn-ea"/>
          <a:cs typeface="+mn-cs"/>
        </a:defRPr>
      </a:lvl1pPr>
      <a:lvl2pPr marL="1170079" indent="-450031" algn="l" defTabSz="1440097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rgbClr val="424242"/>
          </a:solidFill>
          <a:latin typeface="Calibri" panose="020F0502020204030204" pitchFamily="34" charset="0"/>
          <a:ea typeface="+mn-ea"/>
          <a:cs typeface="+mn-cs"/>
        </a:defRPr>
      </a:lvl2pPr>
      <a:lvl3pPr marL="1800121" indent="-360025" algn="l" defTabSz="14400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rgbClr val="424242"/>
          </a:solidFill>
          <a:latin typeface="Calibri" panose="020F0502020204030204" pitchFamily="34" charset="0"/>
          <a:ea typeface="+mn-ea"/>
          <a:cs typeface="+mn-cs"/>
        </a:defRPr>
      </a:lvl3pPr>
      <a:lvl4pPr marL="2520169" indent="-360025" algn="l" defTabSz="1440097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rgbClr val="424242"/>
          </a:solidFill>
          <a:latin typeface="Calibri" panose="020F0502020204030204" pitchFamily="34" charset="0"/>
          <a:ea typeface="+mn-ea"/>
          <a:cs typeface="+mn-cs"/>
        </a:defRPr>
      </a:lvl4pPr>
      <a:lvl5pPr marL="3240218" indent="-360025" algn="l" defTabSz="1440097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rgbClr val="424242"/>
          </a:solidFill>
          <a:latin typeface="Calibri" panose="020F0502020204030204" pitchFamily="34" charset="0"/>
          <a:ea typeface="+mn-ea"/>
          <a:cs typeface="+mn-cs"/>
        </a:defRPr>
      </a:lvl5pPr>
      <a:lvl6pPr marL="3960265" indent="-360025" algn="l" defTabSz="14400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680314" indent="-360025" algn="l" defTabSz="14400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362" indent="-360025" algn="l" defTabSz="14400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20409" indent="-360025" algn="l" defTabSz="14400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44009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47" algn="l" defTabSz="144009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97" algn="l" defTabSz="144009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146" algn="l" defTabSz="144009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193" algn="l" defTabSz="144009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241" algn="l" defTabSz="144009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290" algn="l" defTabSz="144009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40337" algn="l" defTabSz="144009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60386" algn="l" defTabSz="144009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Risultati immagini per adviseonly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48" y="3996506"/>
            <a:ext cx="3651363" cy="59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5"/>
          <a:stretch/>
        </p:blipFill>
        <p:spPr bwMode="auto">
          <a:xfrm>
            <a:off x="2052340" y="4728437"/>
            <a:ext cx="3215660" cy="326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5453963" y="4918584"/>
            <a:ext cx="0" cy="2304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5533295" y="4918584"/>
            <a:ext cx="0" cy="230400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5602151" y="5364658"/>
            <a:ext cx="8547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 ROBOADVISOR SONO DAVVERO UNA NOVITÀ ?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140-EBD0-488A-9ED7-81B2F8FA2A53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52140" y="252090"/>
            <a:ext cx="5616624" cy="8208912"/>
          </a:xfrm>
          <a:prstGeom prst="rect">
            <a:avLst/>
          </a:prstGeom>
          <a:solidFill>
            <a:schemeClr val="tx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252141" y="3564458"/>
            <a:ext cx="56166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4. UNA SOLUZIONE A RILEVANTI PROBLEMI SOCIALI</a:t>
            </a:r>
            <a:endParaRPr lang="it-IT" sz="2400" dirty="0" smtClean="0">
              <a:latin typeface="Century Gothic" panose="020B0502020202020204" pitchFamily="34" charset="0"/>
            </a:endParaRPr>
          </a:p>
          <a:p>
            <a:endParaRPr lang="it-IT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›"/>
            </a:pPr>
            <a:endParaRPr lang="it-IT" sz="2400" dirty="0">
              <a:latin typeface="Century Gothic" panose="020B0502020202020204" pitchFamily="34" charset="0"/>
            </a:endParaRPr>
          </a:p>
          <a:p>
            <a:endPara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6732860" y="684138"/>
            <a:ext cx="84249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In Italia solo il 56% della popolazione pensa alla </a:t>
            </a:r>
            <a:r>
              <a:rPr lang="it-IT" sz="3600" b="1" dirty="0"/>
              <a:t>previdenza integrativa</a:t>
            </a:r>
            <a:r>
              <a:rPr lang="it-IT" dirty="0"/>
              <a:t>: la consulenza finanziaria via Fintech può cambiare </a:t>
            </a:r>
            <a:r>
              <a:rPr lang="it-IT"/>
              <a:t>le </a:t>
            </a:r>
            <a:r>
              <a:rPr lang="it-IT" smtClean="0"/>
              <a:t>cose.</a:t>
            </a:r>
            <a:endParaRPr lang="en-GB" dirty="0"/>
          </a:p>
        </p:txBody>
      </p:sp>
      <p:sp>
        <p:nvSpPr>
          <p:cNvPr id="9" name="Rectangle 6"/>
          <p:cNvSpPr/>
          <p:nvPr/>
        </p:nvSpPr>
        <p:spPr>
          <a:xfrm>
            <a:off x="9677994" y="7751955"/>
            <a:ext cx="2534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smtClean="0">
                <a:latin typeface="Century Gothic" panose="020B0502020202020204" pitchFamily="34" charset="0"/>
              </a:rPr>
              <a:t>BlackRock – Investor Pulse 2017</a:t>
            </a:r>
            <a:endParaRPr lang="en-GB" sz="1200" b="1">
              <a:latin typeface="Century Gothic" panose="020B0502020202020204" pitchFamily="34" charset="0"/>
            </a:endParaRPr>
          </a:p>
        </p:txBody>
      </p:sp>
      <p:pic>
        <p:nvPicPr>
          <p:cNvPr id="10" name="Content Placeholder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2265" b="2005"/>
          <a:stretch/>
        </p:blipFill>
        <p:spPr bwMode="auto">
          <a:xfrm>
            <a:off x="6014462" y="3020041"/>
            <a:ext cx="9861731" cy="450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00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140-EBD0-488A-9ED7-81B2F8FA2A53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52140" y="252090"/>
            <a:ext cx="5616624" cy="8208912"/>
          </a:xfrm>
          <a:prstGeom prst="rect">
            <a:avLst/>
          </a:prstGeom>
          <a:solidFill>
            <a:schemeClr val="tx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252141" y="3564458"/>
            <a:ext cx="56166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5. LA TECNOLOGIA È UNO STRUMENTO CHE PUÒ CREARE LAVORO, NON DISTRUGGERLO</a:t>
            </a:r>
          </a:p>
          <a:p>
            <a:pPr algn="ctr"/>
            <a:endParaRPr lang="it-IT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it-IT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 THE ATM PARADOX - </a:t>
            </a:r>
          </a:p>
          <a:p>
            <a:pPr algn="ctr"/>
            <a:endParaRPr lang="it-IT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it-IT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it-IT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›"/>
            </a:pPr>
            <a:endParaRPr lang="it-IT" sz="2400" dirty="0">
              <a:latin typeface="Century Gothic" panose="020B0502020202020204" pitchFamily="34" charset="0"/>
            </a:endParaRPr>
          </a:p>
          <a:p>
            <a:endPara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5834708" y="1760871"/>
            <a:ext cx="10192500" cy="5029342"/>
            <a:chOff x="180132" y="914114"/>
            <a:chExt cx="15683230" cy="7669304"/>
          </a:xfrm>
        </p:grpSpPr>
        <p:grpSp>
          <p:nvGrpSpPr>
            <p:cNvPr id="12" name="Gruppo 11"/>
            <p:cNvGrpSpPr/>
            <p:nvPr/>
          </p:nvGrpSpPr>
          <p:grpSpPr>
            <a:xfrm>
              <a:off x="7167530" y="3712547"/>
              <a:ext cx="1866965" cy="1530346"/>
              <a:chOff x="536412" y="597789"/>
              <a:chExt cx="2866051" cy="2391225"/>
            </a:xfrm>
          </p:grpSpPr>
          <p:pic>
            <p:nvPicPr>
              <p:cNvPr id="30" name="Picture 2" descr="C:\Users\Davide\Downloads\noun_544414_cc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567"/>
              <a:stretch/>
            </p:blipFill>
            <p:spPr bwMode="auto">
              <a:xfrm>
                <a:off x="536412" y="597789"/>
                <a:ext cx="2866051" cy="2391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5" descr="C:\Users\Davide\Downloads\noun_850426_cc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64" t="16766" r="12638" b="29765"/>
              <a:stretch/>
            </p:blipFill>
            <p:spPr bwMode="auto">
              <a:xfrm rot="1458591">
                <a:off x="1521287" y="876855"/>
                <a:ext cx="333063" cy="241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5" descr="C:\Users\Davide\Downloads\noun_850426_cc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64" t="16766" r="12638" b="29765"/>
              <a:stretch/>
            </p:blipFill>
            <p:spPr bwMode="auto">
              <a:xfrm rot="1458591">
                <a:off x="1983136" y="1043543"/>
                <a:ext cx="333063" cy="241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5" descr="C:\Users\Davide\Downloads\noun_850426_cc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64" t="16766" r="12638" b="29765"/>
              <a:stretch/>
            </p:blipFill>
            <p:spPr bwMode="auto">
              <a:xfrm rot="1458591">
                <a:off x="2458647" y="1195943"/>
                <a:ext cx="333063" cy="241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" descr="C:\Users\Davide\Downloads\noun_105487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7330" y="1288022"/>
                <a:ext cx="346614" cy="346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3" descr="C:\Users\Davide\Downloads\noun_105487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3353" y="1440422"/>
                <a:ext cx="346614" cy="346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" descr="C:\Users\Davide\Downloads\noun_105487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3977" y="1615973"/>
                <a:ext cx="346614" cy="346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4" descr="C:\Users\Davide\Downloads\noun_664280_cc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24" t="8936" r="14478" b="22193"/>
              <a:stretch/>
            </p:blipFill>
            <p:spPr bwMode="auto">
              <a:xfrm>
                <a:off x="1084703" y="1729556"/>
                <a:ext cx="380454" cy="376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4" descr="C:\Users\Davide\Downloads\noun_664280_cc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24" t="8936" r="14478" b="22193"/>
              <a:stretch/>
            </p:blipFill>
            <p:spPr bwMode="auto">
              <a:xfrm>
                <a:off x="1552921" y="1881956"/>
                <a:ext cx="380454" cy="376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 descr="C:\Users\Davide\Downloads\noun_664280_cc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24" t="8936" r="14478" b="22193"/>
              <a:stretch/>
            </p:blipFill>
            <p:spPr bwMode="auto">
              <a:xfrm>
                <a:off x="2071833" y="2061588"/>
                <a:ext cx="380454" cy="376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3" name="Connettore 1 12"/>
            <p:cNvCxnSpPr/>
            <p:nvPr/>
          </p:nvCxnSpPr>
          <p:spPr>
            <a:xfrm>
              <a:off x="8504151" y="5177662"/>
              <a:ext cx="7359211" cy="3312368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 flipV="1">
              <a:off x="8720056" y="914114"/>
              <a:ext cx="6768752" cy="313200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 flipV="1">
              <a:off x="180132" y="4912870"/>
              <a:ext cx="7486506" cy="357716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flipH="1" flipV="1">
              <a:off x="324148" y="972170"/>
              <a:ext cx="7505544" cy="2823108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CasellaDiTesto 29"/>
            <p:cNvSpPr txBox="1"/>
            <p:nvPr/>
          </p:nvSpPr>
          <p:spPr>
            <a:xfrm>
              <a:off x="6795695" y="986121"/>
              <a:ext cx="2991868" cy="8180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entury Gothic" panose="020B0502020202020204" pitchFamily="34" charset="0"/>
                </a:rPr>
                <a:t>PURE DIGITAL ROBOADVISOR</a:t>
              </a:r>
            </a:p>
          </p:txBody>
        </p:sp>
        <p:sp>
          <p:nvSpPr>
            <p:cNvPr id="18" name="CasellaDiTesto 29"/>
            <p:cNvSpPr txBox="1"/>
            <p:nvPr/>
          </p:nvSpPr>
          <p:spPr>
            <a:xfrm>
              <a:off x="6836914" y="7765405"/>
              <a:ext cx="2537605" cy="8180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entury Gothic" panose="020B0502020202020204" pitchFamily="34" charset="0"/>
                </a:rPr>
                <a:t>ROBO FOR ADVISOR</a:t>
              </a:r>
            </a:p>
          </p:txBody>
        </p:sp>
        <p:sp>
          <p:nvSpPr>
            <p:cNvPr id="19" name="CasellaDiTesto 29"/>
            <p:cNvSpPr txBox="1"/>
            <p:nvPr/>
          </p:nvSpPr>
          <p:spPr>
            <a:xfrm>
              <a:off x="11807461" y="3221182"/>
              <a:ext cx="2509772" cy="8180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entury Gothic" panose="020B0502020202020204" pitchFamily="34" charset="0"/>
                </a:rPr>
                <a:t>HYBRID ROBOADVISOR</a:t>
              </a:r>
            </a:p>
          </p:txBody>
        </p:sp>
        <p:sp>
          <p:nvSpPr>
            <p:cNvPr id="20" name="CasellaDiTesto 29"/>
            <p:cNvSpPr txBox="1"/>
            <p:nvPr/>
          </p:nvSpPr>
          <p:spPr>
            <a:xfrm>
              <a:off x="1806814" y="3260025"/>
              <a:ext cx="2710286" cy="8180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entury Gothic" panose="020B0502020202020204" pitchFamily="34" charset="0"/>
                </a:rPr>
                <a:t>FINTECH ENHANCEMENT</a:t>
              </a: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527163" y="3968495"/>
              <a:ext cx="5269593" cy="1799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>
                  <a:latin typeface="Century Gothic" panose="020B0502020202020204" pitchFamily="34" charset="0"/>
                </a:rPr>
                <a:t>R</a:t>
              </a:r>
              <a:r>
                <a:rPr lang="en-US" sz="1200" smtClean="0">
                  <a:latin typeface="Century Gothic" panose="020B0502020202020204" pitchFamily="34" charset="0"/>
                </a:rPr>
                <a:t>afforzare e sviluppare soluzioni e modelli esistenti con un “tocco fintech” (e.g. smart reporting, onboarding/collocamento online, global profiling del cliente)</a:t>
              </a: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4990154" y="1755547"/>
              <a:ext cx="6696745" cy="490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Century Gothic" panose="020B0502020202020204" pitchFamily="34" charset="0"/>
                </a:rPr>
                <a:t>Servizio </a:t>
              </a:r>
              <a:r>
                <a:rPr lang="en-US" sz="1200" dirty="0" err="1" smtClean="0">
                  <a:latin typeface="Century Gothic" panose="020B0502020202020204" pitchFamily="34" charset="0"/>
                </a:rPr>
                <a:t>diretto</a:t>
              </a:r>
              <a:r>
                <a:rPr lang="en-US" sz="1200" dirty="0" smtClean="0">
                  <a:latin typeface="Century Gothic" panose="020B0502020202020204" pitchFamily="34" charset="0"/>
                </a:rPr>
                <a:t> al </a:t>
              </a:r>
              <a:r>
                <a:rPr lang="en-US" sz="1200" dirty="0" err="1" smtClean="0">
                  <a:latin typeface="Century Gothic" panose="020B0502020202020204" pitchFamily="34" charset="0"/>
                </a:rPr>
                <a:t>risparmiatore</a:t>
              </a:r>
              <a:endParaRPr lang="en-US" sz="1200" dirty="0">
                <a:latin typeface="Century Gothic" panose="020B0502020202020204" pitchFamily="34" charset="0"/>
              </a:endParaRPr>
            </a:p>
          </p:txBody>
        </p:sp>
        <p:pic>
          <p:nvPicPr>
            <p:cNvPr id="23" name="Picture 4" descr="C:\Users\Davide\Downloads\noun_299444_cc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7" t="14114" r="5445" b="25240"/>
            <a:stretch/>
          </p:blipFill>
          <p:spPr bwMode="auto">
            <a:xfrm>
              <a:off x="7915040" y="2954075"/>
              <a:ext cx="867533" cy="595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C:\Users\Davide\Downloads\noun_299444_cc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7" t="14114" r="5445" b="25240"/>
            <a:stretch/>
          </p:blipFill>
          <p:spPr bwMode="auto">
            <a:xfrm>
              <a:off x="9097040" y="4428709"/>
              <a:ext cx="867533" cy="595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C:\Users\Davide\Downloads\noun_870911_cc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6" t="2750" r="7406" b="13272"/>
            <a:stretch/>
          </p:blipFill>
          <p:spPr bwMode="auto">
            <a:xfrm>
              <a:off x="10088513" y="4519879"/>
              <a:ext cx="474804" cy="466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C:\Users\Davide\Downloads\noun_995850_cc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0" r="5445" b="16050"/>
            <a:stretch/>
          </p:blipFill>
          <p:spPr bwMode="auto">
            <a:xfrm>
              <a:off x="7610925" y="5405377"/>
              <a:ext cx="755487" cy="70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7" descr="C:\Users\Davide\Downloads\noun_205741_cc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2" t="18311" r="10018" b="31876"/>
            <a:stretch/>
          </p:blipFill>
          <p:spPr bwMode="auto">
            <a:xfrm>
              <a:off x="6280909" y="4083392"/>
              <a:ext cx="886622" cy="546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ttangolo 27"/>
            <p:cNvSpPr/>
            <p:nvPr/>
          </p:nvSpPr>
          <p:spPr>
            <a:xfrm>
              <a:off x="10894892" y="3968630"/>
              <a:ext cx="4910976" cy="8180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smtClean="0">
                  <a:latin typeface="Century Gothic" panose="020B0502020202020204" pitchFamily="34" charset="0"/>
                </a:rPr>
                <a:t>Advisory digitale con supporto “smart” (e.g. call-center)</a:t>
              </a:r>
              <a:endParaRPr lang="en-U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4752640" y="6588794"/>
              <a:ext cx="6696745" cy="1145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smtClean="0">
                  <a:latin typeface="Century Gothic" panose="020B0502020202020204" pitchFamily="34" charset="0"/>
                </a:rPr>
                <a:t>Soluzioni che potenziano il ruolo del consulente finanziario, aiutandolo ad essere efficiente ed efficace</a:t>
              </a:r>
              <a:endParaRPr lang="en-US" sz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2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140-EBD0-488A-9ED7-81B2F8FA2A53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52140" y="252090"/>
            <a:ext cx="5616624" cy="8208912"/>
          </a:xfrm>
          <a:prstGeom prst="rect">
            <a:avLst/>
          </a:prstGeom>
          <a:solidFill>
            <a:schemeClr val="tx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2141" y="3564458"/>
            <a:ext cx="561662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ALCUNI ESEMPI</a:t>
            </a:r>
          </a:p>
          <a:p>
            <a:pPr algn="ctr"/>
            <a:endParaRPr lang="it-IT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it-IT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 SOLUZIONI VIRTUAL B -</a:t>
            </a:r>
            <a:endParaRPr lang="it-IT" sz="2400" dirty="0" smtClean="0">
              <a:latin typeface="Century Gothic" panose="020B0502020202020204" pitchFamily="34" charset="0"/>
            </a:endParaRPr>
          </a:p>
          <a:p>
            <a:endParaRPr lang="it-IT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›"/>
            </a:pPr>
            <a:endParaRPr lang="it-IT" sz="2400" dirty="0">
              <a:latin typeface="Century Gothic" panose="020B0502020202020204" pitchFamily="34" charset="0"/>
            </a:endParaRPr>
          </a:p>
          <a:p>
            <a:endPara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6012780" y="1459086"/>
            <a:ext cx="9721080" cy="3113484"/>
            <a:chOff x="451816" y="3447178"/>
            <a:chExt cx="8892988" cy="2594978"/>
          </a:xfrm>
        </p:grpSpPr>
        <p:sp>
          <p:nvSpPr>
            <p:cNvPr id="8" name="TextBox 8"/>
            <p:cNvSpPr txBox="1"/>
            <p:nvPr/>
          </p:nvSpPr>
          <p:spPr>
            <a:xfrm>
              <a:off x="1527581" y="5065405"/>
              <a:ext cx="1417896" cy="500104"/>
            </a:xfrm>
            <a:prstGeom prst="rect">
              <a:avLst/>
            </a:prstGeom>
            <a:noFill/>
          </p:spPr>
          <p:txBody>
            <a:bodyPr wrap="none" lIns="54059" tIns="27030" rIns="54059" bIns="27030" rtlCol="0">
              <a:spAutoFit/>
            </a:bodyPr>
            <a:lstStyle/>
            <a:p>
              <a:pPr algn="ctr"/>
              <a:r>
                <a:rPr lang="en-GB" sz="1200">
                  <a:latin typeface="Century Gothic" panose="020B0502020202020204" pitchFamily="34" charset="0"/>
                </a:rPr>
                <a:t>Import </a:t>
              </a:r>
              <a:r>
                <a:rPr lang="en-GB" sz="1200" smtClean="0">
                  <a:latin typeface="Century Gothic" panose="020B0502020202020204" pitchFamily="34" charset="0"/>
                </a:rPr>
                <a:t>dati interni</a:t>
              </a:r>
              <a:endParaRPr lang="en-GB" sz="1200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1200" smtClean="0">
                  <a:latin typeface="Century Gothic" panose="020B0502020202020204" pitchFamily="34" charset="0"/>
                </a:rPr>
                <a:t>(profilli MIFID,</a:t>
              </a:r>
              <a:endParaRPr lang="en-GB" sz="1200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1200" smtClean="0">
                  <a:latin typeface="Century Gothic" panose="020B0502020202020204" pitchFamily="34" charset="0"/>
                </a:rPr>
                <a:t>dati di posizione)</a:t>
              </a:r>
              <a:endParaRPr lang="en-GB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9" name="TextBox 10"/>
            <p:cNvSpPr txBox="1"/>
            <p:nvPr/>
          </p:nvSpPr>
          <p:spPr>
            <a:xfrm>
              <a:off x="1107855" y="3573975"/>
              <a:ext cx="1682047" cy="500104"/>
            </a:xfrm>
            <a:prstGeom prst="rect">
              <a:avLst/>
            </a:prstGeom>
            <a:noFill/>
          </p:spPr>
          <p:txBody>
            <a:bodyPr wrap="square" lIns="54059" tIns="27030" rIns="54059" bIns="27030" rtlCol="0">
              <a:spAutoFit/>
            </a:bodyPr>
            <a:lstStyle/>
            <a:p>
              <a:pPr algn="ctr"/>
              <a:r>
                <a:rPr lang="en-GB" sz="1200">
                  <a:latin typeface="Century Gothic" panose="020B0502020202020204" pitchFamily="34" charset="0"/>
                </a:rPr>
                <a:t>Data </a:t>
              </a:r>
              <a:r>
                <a:rPr lang="en-GB" sz="1200" smtClean="0">
                  <a:latin typeface="Century Gothic" panose="020B0502020202020204" pitchFamily="34" charset="0"/>
                </a:rPr>
                <a:t>collection</a:t>
              </a:r>
            </a:p>
            <a:p>
              <a:pPr algn="ctr"/>
              <a:r>
                <a:rPr lang="en-GB" sz="1200" smtClean="0">
                  <a:latin typeface="Century Gothic" panose="020B0502020202020204" pitchFamily="34" charset="0"/>
                </a:rPr>
                <a:t>(engagement tools, web, Social)</a:t>
              </a:r>
              <a:endParaRPr lang="en-GB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3057000" y="3624695"/>
              <a:ext cx="764911" cy="348355"/>
            </a:xfrm>
            <a:prstGeom prst="rect">
              <a:avLst/>
            </a:prstGeom>
            <a:noFill/>
          </p:spPr>
          <p:txBody>
            <a:bodyPr wrap="none" lIns="54059" tIns="27030" rIns="54059" bIns="27030" rtlCol="0">
              <a:spAutoFit/>
            </a:bodyPr>
            <a:lstStyle/>
            <a:p>
              <a:pPr algn="ctr"/>
              <a:r>
                <a:rPr lang="en-GB" sz="1200" smtClean="0">
                  <a:latin typeface="Century Gothic" panose="020B0502020202020204" pitchFamily="34" charset="0"/>
                </a:rPr>
                <a:t>Data</a:t>
              </a:r>
            </a:p>
            <a:p>
              <a:pPr algn="ctr"/>
              <a:r>
                <a:rPr lang="en-GB" sz="1200" smtClean="0">
                  <a:latin typeface="Century Gothic" panose="020B0502020202020204" pitchFamily="34" charset="0"/>
                </a:rPr>
                <a:t>cleaning</a:t>
              </a:r>
              <a:endParaRPr lang="en-GB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9"/>
            <p:cNvSpPr txBox="1"/>
            <p:nvPr/>
          </p:nvSpPr>
          <p:spPr>
            <a:xfrm>
              <a:off x="4099065" y="3573975"/>
              <a:ext cx="1621261" cy="535819"/>
            </a:xfrm>
            <a:prstGeom prst="rect">
              <a:avLst/>
            </a:prstGeom>
            <a:noFill/>
          </p:spPr>
          <p:txBody>
            <a:bodyPr wrap="none" lIns="54059" tIns="27030" rIns="54059" bIns="27030" rtlCol="0">
              <a:spAutoFit/>
            </a:bodyPr>
            <a:lstStyle/>
            <a:p>
              <a:pPr algn="ctr"/>
              <a:r>
                <a:rPr lang="en-GB" sz="1200" smtClean="0">
                  <a:latin typeface="Century Gothic" panose="020B0502020202020204" pitchFamily="34" charset="0"/>
                </a:rPr>
                <a:t>Indicazioni </a:t>
              </a:r>
            </a:p>
            <a:p>
              <a:pPr algn="ctr"/>
              <a:r>
                <a:rPr lang="en-GB" sz="1200" smtClean="0">
                  <a:latin typeface="Century Gothic" panose="020B0502020202020204" pitchFamily="34" charset="0"/>
                </a:rPr>
                <a:t>su bisogni e obiettivi</a:t>
              </a:r>
              <a:endParaRPr lang="en-GB" sz="1200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1200" smtClean="0">
                  <a:latin typeface="Century Gothic" panose="020B0502020202020204" pitchFamily="34" charset="0"/>
                </a:rPr>
                <a:t>dei clienti</a:t>
              </a:r>
              <a:endParaRPr lang="en-GB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2" name="TextBox 20"/>
            <p:cNvSpPr txBox="1"/>
            <p:nvPr/>
          </p:nvSpPr>
          <p:spPr>
            <a:xfrm>
              <a:off x="4840780" y="5104005"/>
              <a:ext cx="1730818" cy="651853"/>
            </a:xfrm>
            <a:prstGeom prst="rect">
              <a:avLst/>
            </a:prstGeom>
            <a:noFill/>
          </p:spPr>
          <p:txBody>
            <a:bodyPr wrap="none" lIns="54059" tIns="27030" rIns="54059" bIns="27030" rtlCol="0">
              <a:spAutoFit/>
            </a:bodyPr>
            <a:lstStyle/>
            <a:p>
              <a:pPr algn="ctr"/>
              <a:r>
                <a:rPr lang="en-GB" sz="1200">
                  <a:latin typeface="Century Gothic" panose="020B0502020202020204" pitchFamily="34" charset="0"/>
                </a:rPr>
                <a:t>L</a:t>
              </a:r>
              <a:r>
                <a:rPr lang="en-GB" sz="1200" smtClean="0">
                  <a:latin typeface="Century Gothic" panose="020B0502020202020204" pitchFamily="34" charset="0"/>
                </a:rPr>
                <a:t>e indicazioni</a:t>
              </a:r>
              <a:endParaRPr lang="en-GB" sz="1200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1200" smtClean="0">
                  <a:latin typeface="Century Gothic" panose="020B0502020202020204" pitchFamily="34" charset="0"/>
                </a:rPr>
                <a:t>vengono trasformate </a:t>
              </a:r>
            </a:p>
            <a:p>
              <a:pPr algn="ctr"/>
              <a:r>
                <a:rPr lang="en-GB" sz="1200" smtClean="0">
                  <a:latin typeface="Century Gothic" panose="020B0502020202020204" pitchFamily="34" charset="0"/>
                </a:rPr>
                <a:t>in soluzioni </a:t>
              </a:r>
            </a:p>
            <a:p>
              <a:pPr algn="ctr"/>
              <a:r>
                <a:rPr lang="en-GB" sz="1200" smtClean="0">
                  <a:latin typeface="Century Gothic" panose="020B0502020202020204" pitchFamily="34" charset="0"/>
                </a:rPr>
                <a:t>d’investimento</a:t>
              </a:r>
              <a:endParaRPr lang="en-GB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3" name="TextBox 23"/>
            <p:cNvSpPr txBox="1"/>
            <p:nvPr/>
          </p:nvSpPr>
          <p:spPr>
            <a:xfrm>
              <a:off x="5708363" y="3447178"/>
              <a:ext cx="1812741" cy="698405"/>
            </a:xfrm>
            <a:prstGeom prst="rect">
              <a:avLst/>
            </a:prstGeom>
            <a:noFill/>
          </p:spPr>
          <p:txBody>
            <a:bodyPr wrap="none" lIns="54059" tIns="27030" rIns="54059" bIns="27030" rtlCol="0">
              <a:spAutoFit/>
            </a:bodyPr>
            <a:lstStyle/>
            <a:p>
              <a:pPr algn="ctr"/>
              <a:r>
                <a:rPr lang="en-GB" sz="1200" dirty="0" err="1" smtClean="0">
                  <a:latin typeface="Century Gothic" panose="020B0502020202020204" pitchFamily="34" charset="0"/>
                </a:rPr>
                <a:t>Indicazioni</a:t>
              </a:r>
              <a:endParaRPr lang="en-GB" sz="1200" dirty="0" smtClean="0">
                <a:latin typeface="Century Gothic" panose="020B0502020202020204" pitchFamily="34" charset="0"/>
              </a:endParaRPr>
            </a:p>
            <a:p>
              <a:pPr algn="ctr"/>
              <a:r>
                <a:rPr lang="en-GB" sz="1200" dirty="0" smtClean="0">
                  <a:latin typeface="Century Gothic" panose="020B0502020202020204" pitchFamily="34" charset="0"/>
                </a:rPr>
                <a:t>e </a:t>
              </a:r>
              <a:r>
                <a:rPr lang="en-GB" sz="1200" dirty="0" err="1" smtClean="0">
                  <a:latin typeface="Century Gothic" panose="020B0502020202020204" pitchFamily="34" charset="0"/>
                </a:rPr>
                <a:t>strategie</a:t>
              </a:r>
              <a:r>
                <a:rPr lang="en-GB" sz="1200" dirty="0" smtClean="0">
                  <a:latin typeface="Century Gothic" panose="020B0502020202020204" pitchFamily="34" charset="0"/>
                </a:rPr>
                <a:t> di prodotto</a:t>
              </a:r>
              <a:endParaRPr lang="en-GB" sz="1200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1200" dirty="0" smtClean="0">
                  <a:latin typeface="Century Gothic" panose="020B0502020202020204" pitchFamily="34" charset="0"/>
                </a:rPr>
                <a:t>sono </a:t>
              </a:r>
              <a:r>
                <a:rPr lang="en-GB" sz="1200" dirty="0" err="1" smtClean="0">
                  <a:latin typeface="Century Gothic" panose="020B0502020202020204" pitchFamily="34" charset="0"/>
                </a:rPr>
                <a:t>trasferite</a:t>
              </a:r>
              <a:endParaRPr lang="en-GB" sz="1200" dirty="0" smtClean="0">
                <a:latin typeface="Century Gothic" panose="020B0502020202020204" pitchFamily="34" charset="0"/>
              </a:endParaRPr>
            </a:p>
            <a:p>
              <a:pPr algn="ctr"/>
              <a:r>
                <a:rPr lang="en-GB" sz="1200" dirty="0" smtClean="0">
                  <a:latin typeface="Century Gothic" panose="020B0502020202020204" pitchFamily="34" charset="0"/>
                </a:rPr>
                <a:t>ai </a:t>
              </a:r>
              <a:r>
                <a:rPr lang="en-GB" sz="1200" dirty="0" err="1" smtClean="0">
                  <a:latin typeface="Century Gothic" panose="020B0502020202020204" pitchFamily="34" charset="0"/>
                </a:rPr>
                <a:t>consulenti</a:t>
              </a:r>
              <a:endParaRPr lang="en-GB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4" name="TextBox 24"/>
            <p:cNvSpPr txBox="1"/>
            <p:nvPr/>
          </p:nvSpPr>
          <p:spPr>
            <a:xfrm>
              <a:off x="6627375" y="5086806"/>
              <a:ext cx="1785100" cy="955350"/>
            </a:xfrm>
            <a:prstGeom prst="rect">
              <a:avLst/>
            </a:prstGeom>
            <a:noFill/>
          </p:spPr>
          <p:txBody>
            <a:bodyPr wrap="none" lIns="54059" tIns="27030" rIns="54059" bIns="27030" rtlCol="0">
              <a:spAutoFit/>
            </a:bodyPr>
            <a:lstStyle/>
            <a:p>
              <a:pPr algn="ctr"/>
              <a:r>
                <a:rPr lang="en-GB" sz="1200" smtClean="0">
                  <a:latin typeface="Century Gothic" panose="020B0502020202020204" pitchFamily="34" charset="0"/>
                </a:rPr>
                <a:t>Il cliente riceve </a:t>
              </a:r>
            </a:p>
            <a:p>
              <a:pPr algn="ctr"/>
              <a:r>
                <a:rPr lang="en-GB" sz="1200" smtClean="0">
                  <a:latin typeface="Century Gothic" panose="020B0502020202020204" pitchFamily="34" charset="0"/>
                </a:rPr>
                <a:t>soluzioni d’investimenti</a:t>
              </a:r>
            </a:p>
            <a:p>
              <a:pPr algn="ctr"/>
              <a:r>
                <a:rPr lang="en-GB" sz="1200" smtClean="0">
                  <a:latin typeface="Century Gothic" panose="020B0502020202020204" pitchFamily="34" charset="0"/>
                </a:rPr>
                <a:t>adeguate, </a:t>
              </a:r>
            </a:p>
            <a:p>
              <a:pPr algn="ctr"/>
              <a:r>
                <a:rPr lang="en-GB" sz="1200" smtClean="0">
                  <a:latin typeface="Century Gothic" panose="020B0502020202020204" pitchFamily="34" charset="0"/>
                </a:rPr>
                <a:t>coerenti con </a:t>
              </a:r>
            </a:p>
            <a:p>
              <a:pPr algn="ctr"/>
              <a:r>
                <a:rPr lang="en-GB" sz="1200" smtClean="0">
                  <a:latin typeface="Century Gothic" panose="020B0502020202020204" pitchFamily="34" charset="0"/>
                </a:rPr>
                <a:t>i suoi specifici bisogni</a:t>
              </a:r>
            </a:p>
            <a:p>
              <a:pPr algn="ctr"/>
              <a:endParaRPr lang="en-GB" sz="12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15" name="Connettore 1 14"/>
            <p:cNvCxnSpPr>
              <a:stCxn id="17" idx="6"/>
            </p:cNvCxnSpPr>
            <p:nvPr/>
          </p:nvCxnSpPr>
          <p:spPr>
            <a:xfrm flipV="1">
              <a:off x="1387920" y="4518243"/>
              <a:ext cx="6552728" cy="18002"/>
            </a:xfrm>
            <a:prstGeom prst="line">
              <a:avLst/>
            </a:prstGeom>
            <a:ln w="19050">
              <a:solidFill>
                <a:schemeClr val="tx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e 15"/>
            <p:cNvSpPr/>
            <p:nvPr/>
          </p:nvSpPr>
          <p:spPr>
            <a:xfrm>
              <a:off x="7940648" y="3915176"/>
              <a:ext cx="1404156" cy="1224136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59" tIns="27030" rIns="54059" bIns="27030"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e 16"/>
            <p:cNvSpPr/>
            <p:nvPr/>
          </p:nvSpPr>
          <p:spPr>
            <a:xfrm>
              <a:off x="451816" y="4086195"/>
              <a:ext cx="936104" cy="9001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59" tIns="27030" rIns="54059" bIns="27030"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4" descr="C:\Users\Davide\Downloads\noun_320934_c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00" r="22295" b="17264"/>
            <a:stretch/>
          </p:blipFill>
          <p:spPr bwMode="auto">
            <a:xfrm>
              <a:off x="1794858" y="4086195"/>
              <a:ext cx="277226" cy="36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Davide\Downloads\noun_320934_c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00" r="22295" b="17264"/>
            <a:stretch/>
          </p:blipFill>
          <p:spPr bwMode="auto">
            <a:xfrm>
              <a:off x="3309003" y="4086194"/>
              <a:ext cx="277226" cy="36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C:\Users\Davide\Downloads\noun_320934_c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00" r="22295" b="17264"/>
            <a:stretch/>
          </p:blipFill>
          <p:spPr bwMode="auto">
            <a:xfrm rot="10800000">
              <a:off x="3950697" y="4626260"/>
              <a:ext cx="277226" cy="36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C:\Users\Davide\Downloads\noun_320934_c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00" r="22295" b="17264"/>
            <a:stretch/>
          </p:blipFill>
          <p:spPr bwMode="auto">
            <a:xfrm rot="10800000">
              <a:off x="2173040" y="4613711"/>
              <a:ext cx="277226" cy="36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:\Users\Davide\Downloads\noun_320934_c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00" r="22295" b="17264"/>
            <a:stretch/>
          </p:blipFill>
          <p:spPr bwMode="auto">
            <a:xfrm rot="10800000">
              <a:off x="5601927" y="4626259"/>
              <a:ext cx="277226" cy="36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:\Users\Davide\Downloads\noun_320934_c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00" r="22295" b="17264"/>
            <a:stretch/>
          </p:blipFill>
          <p:spPr bwMode="auto">
            <a:xfrm rot="10800000">
              <a:off x="7346356" y="4626257"/>
              <a:ext cx="277226" cy="36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C:\Users\Davide\Downloads\noun_320934_c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00" r="22295" b="17264"/>
            <a:stretch/>
          </p:blipFill>
          <p:spPr bwMode="auto">
            <a:xfrm>
              <a:off x="4759697" y="4086193"/>
              <a:ext cx="277226" cy="36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C:\Users\Davide\Downloads\noun_320934_c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00" r="22295" b="17264"/>
            <a:stretch/>
          </p:blipFill>
          <p:spPr bwMode="auto">
            <a:xfrm>
              <a:off x="6443416" y="4086192"/>
              <a:ext cx="277226" cy="36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16"/>
            <p:cNvSpPr txBox="1"/>
            <p:nvPr/>
          </p:nvSpPr>
          <p:spPr>
            <a:xfrm>
              <a:off x="3075975" y="5086806"/>
              <a:ext cx="1936872" cy="860991"/>
            </a:xfrm>
            <a:prstGeom prst="rect">
              <a:avLst/>
            </a:prstGeom>
            <a:noFill/>
          </p:spPr>
          <p:txBody>
            <a:bodyPr wrap="square" lIns="54059" tIns="27030" rIns="54059" bIns="27030" rtlCol="0">
              <a:spAutoFit/>
            </a:bodyPr>
            <a:lstStyle/>
            <a:p>
              <a:pPr algn="ctr"/>
              <a:r>
                <a:rPr lang="en-GB" sz="1200">
                  <a:latin typeface="Century Gothic" panose="020B0502020202020204" pitchFamily="34" charset="0"/>
                </a:rPr>
                <a:t>D</a:t>
              </a:r>
              <a:r>
                <a:rPr lang="en-GB" sz="1200" smtClean="0">
                  <a:latin typeface="Century Gothic" panose="020B0502020202020204" pitchFamily="34" charset="0"/>
                </a:rPr>
                <a:t>ata</a:t>
              </a:r>
              <a:endParaRPr lang="en-GB" sz="1200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1200" smtClean="0">
                  <a:latin typeface="Century Gothic" panose="020B0502020202020204" pitchFamily="34" charset="0"/>
                </a:rPr>
                <a:t>analysis</a:t>
              </a:r>
              <a:endParaRPr lang="en-GB" sz="1200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1200" dirty="0">
                  <a:latin typeface="Century Gothic" panose="020B0502020202020204" pitchFamily="34" charset="0"/>
                </a:rPr>
                <a:t>(profiling tools,</a:t>
              </a:r>
            </a:p>
            <a:p>
              <a:pPr algn="ctr"/>
              <a:r>
                <a:rPr lang="en-GB" sz="1200" dirty="0">
                  <a:latin typeface="Century Gothic" panose="020B0502020202020204" pitchFamily="34" charset="0"/>
                </a:rPr>
                <a:t>supervised/unsupervised</a:t>
              </a:r>
            </a:p>
            <a:p>
              <a:pPr algn="ctr"/>
              <a:r>
                <a:rPr lang="en-GB" sz="1200" dirty="0">
                  <a:latin typeface="Century Gothic" panose="020B0502020202020204" pitchFamily="34" charset="0"/>
                </a:rPr>
                <a:t>machine learning)</a:t>
              </a:r>
            </a:p>
          </p:txBody>
        </p:sp>
        <p:pic>
          <p:nvPicPr>
            <p:cNvPr id="27" name="Picture 2" descr="C:\Users\Davide\Downloads\noun_831902_cc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3" t="17037" r="8375" b="31308"/>
            <a:stretch/>
          </p:blipFill>
          <p:spPr bwMode="auto">
            <a:xfrm>
              <a:off x="629298" y="4370362"/>
              <a:ext cx="581140" cy="331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 descr="C:\Users\Davide\Downloads\noun_96610_cc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24"/>
            <a:stretch/>
          </p:blipFill>
          <p:spPr bwMode="auto">
            <a:xfrm flipH="1">
              <a:off x="8172853" y="4141444"/>
              <a:ext cx="939746" cy="705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uppo 28"/>
          <p:cNvGrpSpPr/>
          <p:nvPr/>
        </p:nvGrpSpPr>
        <p:grpSpPr>
          <a:xfrm>
            <a:off x="9037116" y="214097"/>
            <a:ext cx="3540180" cy="848274"/>
            <a:chOff x="9037116" y="214097"/>
            <a:chExt cx="3540180" cy="84827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7116" y="214097"/>
              <a:ext cx="785900" cy="848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7533" y="264533"/>
              <a:ext cx="2709763" cy="77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74" y="4788594"/>
            <a:ext cx="3986981" cy="7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Chart 6"/>
          <p:cNvGraphicFramePr/>
          <p:nvPr>
            <p:extLst>
              <p:ext uri="{D42A27DB-BD31-4B8C-83A1-F6EECF244321}">
                <p14:modId xmlns:p14="http://schemas.microsoft.com/office/powerpoint/2010/main" val="3179251955"/>
              </p:ext>
            </p:extLst>
          </p:nvPr>
        </p:nvGraphicFramePr>
        <p:xfrm>
          <a:off x="7717570" y="5536153"/>
          <a:ext cx="6311499" cy="318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23977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140-EBD0-488A-9ED7-81B2F8FA2A53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52140" y="252090"/>
            <a:ext cx="5616624" cy="8208912"/>
          </a:xfrm>
          <a:prstGeom prst="rect">
            <a:avLst/>
          </a:prstGeom>
          <a:solidFill>
            <a:schemeClr val="tx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252141" y="3564458"/>
            <a:ext cx="561662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TAKE HOME</a:t>
            </a:r>
          </a:p>
          <a:p>
            <a:pPr algn="ctr"/>
            <a:endParaRPr lang="it-IT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it-IT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it-IT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›"/>
            </a:pPr>
            <a:endParaRPr lang="it-IT" sz="2400" dirty="0">
              <a:latin typeface="Century Gothic" panose="020B0502020202020204" pitchFamily="34" charset="0"/>
            </a:endParaRPr>
          </a:p>
          <a:p>
            <a:endPara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6228804" y="612130"/>
            <a:ext cx="9289032" cy="4834078"/>
          </a:xfrm>
        </p:spPr>
        <p:txBody>
          <a:bodyPr>
            <a:noAutofit/>
          </a:bodyPr>
          <a:lstStyle/>
          <a:p>
            <a:pPr marL="457200" indent="-457200">
              <a:buFont typeface="Century Gothic" panose="020B0502020202020204" pitchFamily="34" charset="0"/>
              <a:buChar char="›"/>
            </a:pP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Roboadvisor </a:t>
            </a:r>
            <a:r>
              <a:rPr lang="en-GB" sz="22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= realtà.</a:t>
            </a:r>
            <a:endParaRPr lang="en-GB" sz="22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Century Gothic" panose="020B0502020202020204" pitchFamily="34" charset="0"/>
              <a:buChar char="›"/>
            </a:pPr>
            <a:endParaRPr lang="en-GB" sz="22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Century Gothic" panose="020B0502020202020204" pitchFamily="34" charset="0"/>
              <a:buChar char="›"/>
            </a:pP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Roboadvisor </a:t>
            </a: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</a:t>
            </a: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robo</a:t>
            </a: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</a:t>
            </a:r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financial advisors.</a:t>
            </a:r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Century Gothic" panose="020B0502020202020204" pitchFamily="34" charset="0"/>
              <a:buChar char="›"/>
            </a:pPr>
            <a:endParaRPr lang="en-GB" sz="22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Century Gothic" panose="020B0502020202020204" pitchFamily="34" charset="0"/>
              <a:buChar char="›"/>
            </a:pP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MIFID </a:t>
            </a:r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II + </a:t>
            </a:r>
            <a:r>
              <a:rPr lang="en-GB" sz="2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tecnologia</a:t>
            </a:r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+ </a:t>
            </a: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dati</a:t>
            </a: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+ “customerizzazione” </a:t>
            </a: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= </a:t>
            </a:r>
            <a:r>
              <a:rPr lang="en-GB" sz="2200" b="1" err="1">
                <a:solidFill>
                  <a:schemeClr val="tx1"/>
                </a:solidFill>
                <a:latin typeface="Century Gothic" panose="020B0502020202020204" pitchFamily="34" charset="0"/>
              </a:rPr>
              <a:t>tempesta</a:t>
            </a:r>
            <a:r>
              <a:rPr lang="en-GB" sz="2200" b="1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perfetta per il wealth management.</a:t>
            </a:r>
            <a:endParaRPr lang="en-GB" sz="22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Century Gothic" panose="020B0502020202020204" pitchFamily="34" charset="0"/>
              <a:buChar char="›"/>
            </a:pPr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Century Gothic" panose="020B0502020202020204" pitchFamily="34" charset="0"/>
              <a:buChar char="›"/>
            </a:pP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Roboadvisors </a:t>
            </a:r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= </a:t>
            </a:r>
            <a:r>
              <a:rPr lang="en-GB" sz="2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soluzione</a:t>
            </a: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= </a:t>
            </a:r>
            <a:r>
              <a:rPr lang="en-GB" sz="2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nuovo</a:t>
            </a: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GB" sz="2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ampio</a:t>
            </a: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canale</a:t>
            </a:r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per </a:t>
            </a:r>
            <a:r>
              <a:rPr lang="en-GB" sz="2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nuovi</a:t>
            </a:r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(e </a:t>
            </a:r>
            <a:r>
              <a:rPr lang="en-GB" sz="2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vecchi</a:t>
            </a:r>
            <a:r>
              <a:rPr lang="en-GB" sz="2200" b="1">
                <a:solidFill>
                  <a:schemeClr val="tx1"/>
                </a:solidFill>
                <a:latin typeface="Century Gothic" panose="020B0502020202020204" pitchFamily="34" charset="0"/>
              </a:rPr>
              <a:t>) </a:t>
            </a:r>
            <a:r>
              <a:rPr lang="en-GB" sz="22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clienti.</a:t>
            </a:r>
            <a:endParaRPr lang="en-GB" sz="22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Century Gothic" panose="020B0502020202020204" pitchFamily="34" charset="0"/>
              <a:buChar char="›"/>
            </a:pPr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Century Gothic" panose="020B0502020202020204" pitchFamily="34" charset="0"/>
              <a:buChar char="›"/>
            </a:pPr>
            <a:r>
              <a:rPr lang="en-GB" sz="2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Ampi</a:t>
            </a: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spazi</a:t>
            </a: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d’utilizzo</a:t>
            </a: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“smart” dei </a:t>
            </a:r>
            <a:r>
              <a:rPr lang="en-GB" sz="2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dati</a:t>
            </a: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(Data </a:t>
            </a:r>
            <a:r>
              <a:rPr lang="en-GB" sz="22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Science).</a:t>
            </a:r>
            <a:endParaRPr lang="en-GB" sz="22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Century Gothic" panose="020B0502020202020204" pitchFamily="34" charset="0"/>
              <a:buChar char="›"/>
            </a:pPr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Century Gothic" panose="020B0502020202020204" pitchFamily="34" charset="0"/>
              <a:buChar char="›"/>
            </a:pPr>
            <a:r>
              <a:rPr lang="en-GB" sz="2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Scalabilità</a:t>
            </a: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delle</a:t>
            </a: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soluzioni Fintech: elevate.</a:t>
            </a:r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Century Gothic" panose="020B0502020202020204" pitchFamily="34" charset="0"/>
              <a:buChar char="›"/>
            </a:pPr>
            <a:endParaRPr lang="en-GB" sz="22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Century Gothic" panose="020B0502020202020204" pitchFamily="34" charset="0"/>
              <a:buChar char="›"/>
            </a:pPr>
            <a:r>
              <a:rPr lang="en-GB" sz="2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Impatto</a:t>
            </a: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 </a:t>
            </a:r>
            <a:r>
              <a:rPr lang="en-GB" sz="2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industria</a:t>
            </a:r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del wealth management</a:t>
            </a:r>
            <a:r>
              <a:rPr lang="en-GB" sz="2200" b="1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n-GB" sz="22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forte.</a:t>
            </a:r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Century Gothic" panose="020B0502020202020204" pitchFamily="34" charset="0"/>
              <a:buChar char="›"/>
            </a:pPr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Century Gothic" panose="020B0502020202020204" pitchFamily="34" charset="0"/>
              <a:buChar char="›"/>
            </a:pPr>
            <a:r>
              <a:rPr lang="en-GB" sz="2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L’industria</a:t>
            </a: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finanziaria</a:t>
            </a: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deve</a:t>
            </a: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però</a:t>
            </a: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sviluppare</a:t>
            </a: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competenze</a:t>
            </a: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digitali</a:t>
            </a: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che </a:t>
            </a:r>
            <a:r>
              <a:rPr lang="en-GB" sz="2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ora</a:t>
            </a: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non ha.</a:t>
            </a:r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140-EBD0-488A-9ED7-81B2F8FA2A53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52140" y="252090"/>
            <a:ext cx="5616624" cy="8208912"/>
          </a:xfrm>
          <a:prstGeom prst="rect">
            <a:avLst/>
          </a:prstGeom>
          <a:solidFill>
            <a:schemeClr val="tx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60151" y="935578"/>
            <a:ext cx="54006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DEFINIZIONI</a:t>
            </a:r>
            <a:endParaRPr lang="it-IT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8" name="Rectangle 55"/>
          <p:cNvSpPr/>
          <p:nvPr/>
        </p:nvSpPr>
        <p:spPr>
          <a:xfrm>
            <a:off x="252140" y="2868373"/>
            <a:ext cx="56166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i="1" dirty="0">
                <a:latin typeface="Century Gothic" panose="020B0502020202020204" pitchFamily="34" charset="0"/>
              </a:rPr>
              <a:t>Robo-advisors are a class of </a:t>
            </a:r>
            <a:r>
              <a:rPr lang="en-GB" sz="2200" b="1" i="1" u="sng" dirty="0">
                <a:latin typeface="Century Gothic" panose="020B0502020202020204" pitchFamily="34" charset="0"/>
              </a:rPr>
              <a:t>financial adviser </a:t>
            </a:r>
            <a:r>
              <a:rPr lang="en-GB" sz="2200" i="1" dirty="0">
                <a:latin typeface="Century Gothic" panose="020B0502020202020204" pitchFamily="34" charset="0"/>
              </a:rPr>
              <a:t>that provides financial advice or portfolio management online with minimal human intervention</a:t>
            </a:r>
            <a:r>
              <a:rPr lang="en-GB" sz="2200" b="1" i="1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050" name="Picture 2" descr="Risultati immagini per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53" y="1989492"/>
            <a:ext cx="805396" cy="73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investopedia.com/public/img/logo_white_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96" y="5004618"/>
            <a:ext cx="3375112" cy="47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55"/>
          <p:cNvSpPr/>
          <p:nvPr/>
        </p:nvSpPr>
        <p:spPr>
          <a:xfrm>
            <a:off x="252140" y="5695196"/>
            <a:ext cx="56166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>
                <a:latin typeface="Century Gothic" panose="020B0502020202020204" pitchFamily="34" charset="0"/>
              </a:rPr>
              <a:t>A </a:t>
            </a:r>
            <a:r>
              <a:rPr lang="en-US" sz="2200" i="1" dirty="0" err="1">
                <a:latin typeface="Century Gothic" panose="020B0502020202020204" pitchFamily="34" charset="0"/>
              </a:rPr>
              <a:t>robo</a:t>
            </a:r>
            <a:r>
              <a:rPr lang="en-US" sz="2200" i="1" dirty="0">
                <a:latin typeface="Century Gothic" panose="020B0502020202020204" pitchFamily="34" charset="0"/>
              </a:rPr>
              <a:t>-advisor (</a:t>
            </a:r>
            <a:r>
              <a:rPr lang="en-US" sz="2200" i="1" dirty="0" err="1">
                <a:latin typeface="Century Gothic" panose="020B0502020202020204" pitchFamily="34" charset="0"/>
              </a:rPr>
              <a:t>robo</a:t>
            </a:r>
            <a:r>
              <a:rPr lang="en-US" sz="2200" i="1" dirty="0">
                <a:latin typeface="Century Gothic" panose="020B0502020202020204" pitchFamily="34" charset="0"/>
              </a:rPr>
              <a:t>-adviser) is an </a:t>
            </a:r>
            <a:r>
              <a:rPr lang="en-US" sz="2200" b="1" i="1" u="sng" dirty="0">
                <a:latin typeface="Century Gothic" panose="020B0502020202020204" pitchFamily="34" charset="0"/>
              </a:rPr>
              <a:t>online </a:t>
            </a:r>
            <a:r>
              <a:rPr lang="en-US" sz="2200" i="1" dirty="0">
                <a:latin typeface="Century Gothic" panose="020B0502020202020204" pitchFamily="34" charset="0"/>
              </a:rPr>
              <a:t>wealth management service that provides </a:t>
            </a:r>
            <a:r>
              <a:rPr lang="en-US" sz="2200" b="1" i="1" u="sng" dirty="0">
                <a:latin typeface="Century Gothic" panose="020B0502020202020204" pitchFamily="34" charset="0"/>
              </a:rPr>
              <a:t>automated, algorithm-based</a:t>
            </a:r>
            <a:r>
              <a:rPr lang="en-US" sz="2200" i="1" dirty="0">
                <a:latin typeface="Century Gothic" panose="020B0502020202020204" pitchFamily="34" charset="0"/>
              </a:rPr>
              <a:t> portfolio management advice without the use of human financial planners.</a:t>
            </a:r>
          </a:p>
        </p:txBody>
      </p:sp>
      <p:sp>
        <p:nvSpPr>
          <p:cNvPr id="31" name="Rectangle 4"/>
          <p:cNvSpPr/>
          <p:nvPr/>
        </p:nvSpPr>
        <p:spPr>
          <a:xfrm>
            <a:off x="6372820" y="4688655"/>
            <a:ext cx="9145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Century Gothic" panose="020B0502020202020204" pitchFamily="34" charset="0"/>
              <a:buChar char="›"/>
            </a:pPr>
            <a:r>
              <a:rPr lang="en-GB" sz="2400" dirty="0" smtClean="0">
                <a:latin typeface="Century Gothic" panose="020B0502020202020204" pitchFamily="34" charset="0"/>
              </a:rPr>
              <a:t>I robot finanziari </a:t>
            </a:r>
            <a:r>
              <a:rPr lang="en-GB" sz="2400" err="1" smtClean="0">
                <a:latin typeface="Century Gothic" panose="020B0502020202020204" pitchFamily="34" charset="0"/>
              </a:rPr>
              <a:t>sostituiranno</a:t>
            </a:r>
            <a:r>
              <a:rPr lang="en-GB" sz="2400" smtClean="0">
                <a:latin typeface="Century Gothic" panose="020B0502020202020204" pitchFamily="34" charset="0"/>
              </a:rPr>
              <a:t> l’uomo.</a:t>
            </a:r>
            <a:endParaRPr lang="en-GB" sz="2400" dirty="0" smtClean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Century Gothic" panose="020B0502020202020204" pitchFamily="34" charset="0"/>
              <a:buChar char="›"/>
            </a:pPr>
            <a:r>
              <a:rPr lang="en-GB" sz="2400" dirty="0" err="1" smtClean="0">
                <a:latin typeface="Century Gothic" panose="020B0502020202020204" pitchFamily="34" charset="0"/>
              </a:rPr>
              <a:t>L’algoritmo</a:t>
            </a:r>
            <a:r>
              <a:rPr lang="en-GB" sz="2400" dirty="0" smtClean="0"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latin typeface="Century Gothic" panose="020B0502020202020204" pitchFamily="34" charset="0"/>
              </a:rPr>
              <a:t>perfetto</a:t>
            </a:r>
            <a:r>
              <a:rPr lang="en-GB" sz="2400" dirty="0" smtClean="0">
                <a:latin typeface="Century Gothic" panose="020B0502020202020204" pitchFamily="34" charset="0"/>
              </a:rPr>
              <a:t> </a:t>
            </a:r>
            <a:r>
              <a:rPr lang="en-GB" sz="2400" smtClean="0">
                <a:latin typeface="Century Gothic" panose="020B0502020202020204" pitchFamily="34" charset="0"/>
              </a:rPr>
              <a:t>per investire...</a:t>
            </a:r>
            <a:endParaRPr lang="en-GB" sz="2400" dirty="0" smtClean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Century Gothic" panose="020B0502020202020204" pitchFamily="34" charset="0"/>
              <a:buChar char="›"/>
            </a:pPr>
            <a:r>
              <a:rPr lang="en-GB" sz="2400" dirty="0" smtClean="0">
                <a:latin typeface="Century Gothic" panose="020B0502020202020204" pitchFamily="34" charset="0"/>
              </a:rPr>
              <a:t>... in breve:</a:t>
            </a:r>
          </a:p>
        </p:txBody>
      </p:sp>
      <p:sp>
        <p:nvSpPr>
          <p:cNvPr id="32" name="Rectangle 6"/>
          <p:cNvSpPr/>
          <p:nvPr/>
        </p:nvSpPr>
        <p:spPr>
          <a:xfrm>
            <a:off x="6395943" y="6362293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i="1" dirty="0" smtClean="0">
                <a:latin typeface="Century Gothic" panose="020B0502020202020204" pitchFamily="34" charset="0"/>
              </a:rPr>
              <a:t>“</a:t>
            </a:r>
            <a:r>
              <a:rPr lang="en-GB" b="1" i="1" dirty="0" err="1" smtClean="0">
                <a:latin typeface="Century Gothic" panose="020B0502020202020204" pitchFamily="34" charset="0"/>
              </a:rPr>
              <a:t>Follia</a:t>
            </a:r>
            <a:r>
              <a:rPr lang="en-GB" b="1" i="1" dirty="0" smtClean="0">
                <a:latin typeface="Century Gothic" panose="020B0502020202020204" pitchFamily="34" charset="0"/>
              </a:rPr>
              <a:t> </a:t>
            </a:r>
            <a:r>
              <a:rPr lang="en-GB" b="1" i="1" dirty="0" err="1" smtClean="0">
                <a:latin typeface="Century Gothic" panose="020B0502020202020204" pitchFamily="34" charset="0"/>
              </a:rPr>
              <a:t>totale</a:t>
            </a:r>
            <a:r>
              <a:rPr lang="en-GB" b="1" i="1" dirty="0" smtClean="0">
                <a:latin typeface="Century Gothic" panose="020B0502020202020204" pitchFamily="34" charset="0"/>
              </a:rPr>
              <a:t>, </a:t>
            </a:r>
            <a:r>
              <a:rPr lang="en-GB" b="1" i="1" dirty="0" err="1" smtClean="0">
                <a:latin typeface="Century Gothic" panose="020B0502020202020204" pitchFamily="34" charset="0"/>
              </a:rPr>
              <a:t>assoluto</a:t>
            </a:r>
            <a:r>
              <a:rPr lang="en-GB" b="1" i="1" dirty="0" smtClean="0">
                <a:latin typeface="Century Gothic" panose="020B0502020202020204" pitchFamily="34" charset="0"/>
              </a:rPr>
              <a:t> </a:t>
            </a:r>
            <a:r>
              <a:rPr lang="en-GB" b="1" i="1" dirty="0" err="1" smtClean="0">
                <a:latin typeface="Century Gothic" panose="020B0502020202020204" pitchFamily="34" charset="0"/>
              </a:rPr>
              <a:t>nonsenso</a:t>
            </a:r>
            <a:r>
              <a:rPr lang="en-GB" b="1" i="1" dirty="0" smtClean="0">
                <a:latin typeface="Century Gothic" panose="020B0502020202020204" pitchFamily="34" charset="0"/>
              </a:rPr>
              <a:t>.”</a:t>
            </a:r>
            <a:endParaRPr lang="en-GB" b="1" i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entury Gothic" panose="020B0502020202020204" pitchFamily="34" charset="0"/>
              </a:rPr>
              <a:t>   Douglas </a:t>
            </a:r>
            <a:r>
              <a:rPr lang="en-GB" sz="2000" dirty="0">
                <a:latin typeface="Century Gothic" panose="020B0502020202020204" pitchFamily="34" charset="0"/>
              </a:rPr>
              <a:t>Adams </a:t>
            </a:r>
            <a:r>
              <a:rPr lang="en-GB" sz="1200" dirty="0" smtClean="0">
                <a:latin typeface="Century Gothic" panose="020B0502020202020204" pitchFamily="34" charset="0"/>
              </a:rPr>
              <a:t>(The </a:t>
            </a:r>
            <a:r>
              <a:rPr lang="en-GB" sz="1200" dirty="0">
                <a:latin typeface="Century Gothic" panose="020B0502020202020204" pitchFamily="34" charset="0"/>
              </a:rPr>
              <a:t>Restaurant at the End of the </a:t>
            </a:r>
            <a:r>
              <a:rPr lang="en-GB" sz="1200" dirty="0" smtClean="0">
                <a:latin typeface="Century Gothic" panose="020B0502020202020204" pitchFamily="34" charset="0"/>
              </a:rPr>
              <a:t>Universe, 1980</a:t>
            </a:r>
            <a:r>
              <a:rPr lang="en-GB" sz="12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2054" name="Picture 6" descr="Immagine correlat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4" b="5143"/>
          <a:stretch/>
        </p:blipFill>
        <p:spPr bwMode="auto">
          <a:xfrm>
            <a:off x="6383964" y="893063"/>
            <a:ext cx="4965034" cy="295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550586" y="4152135"/>
            <a:ext cx="8099425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CREDENZE POPOLARI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3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140-EBD0-488A-9ED7-81B2F8FA2A53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52140" y="252090"/>
            <a:ext cx="5616624" cy="8208912"/>
          </a:xfrm>
          <a:prstGeom prst="rect">
            <a:avLst/>
          </a:prstGeom>
          <a:solidFill>
            <a:schemeClr val="tx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52141" y="935578"/>
            <a:ext cx="56166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AH, LA PSEUDO SCIENZA!</a:t>
            </a:r>
          </a:p>
          <a:p>
            <a:pPr algn="ctr"/>
            <a:endPara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›"/>
            </a:pPr>
            <a:r>
              <a:rPr lang="it-IT" sz="2400" dirty="0" err="1" smtClean="0">
                <a:latin typeface="Century Gothic" panose="020B0502020202020204" pitchFamily="34" charset="0"/>
              </a:rPr>
              <a:t>Modern</a:t>
            </a:r>
            <a:r>
              <a:rPr lang="it-IT" sz="2400" dirty="0" smtClean="0">
                <a:latin typeface="Century Gothic" panose="020B0502020202020204" pitchFamily="34" charset="0"/>
              </a:rPr>
              <a:t> </a:t>
            </a:r>
            <a:r>
              <a:rPr lang="it-IT" sz="2400" dirty="0">
                <a:latin typeface="Century Gothic" panose="020B0502020202020204" pitchFamily="34" charset="0"/>
              </a:rPr>
              <a:t>Portfolio </a:t>
            </a:r>
            <a:r>
              <a:rPr lang="it-IT" sz="2400" dirty="0" err="1">
                <a:latin typeface="Century Gothic" panose="020B0502020202020204" pitchFamily="34" charset="0"/>
              </a:rPr>
              <a:t>Theory</a:t>
            </a:r>
            <a:r>
              <a:rPr lang="it-IT" sz="2400" dirty="0">
                <a:latin typeface="Century Gothic" panose="020B0502020202020204" pitchFamily="34" charset="0"/>
              </a:rPr>
              <a:t>, o MPT (</a:t>
            </a:r>
            <a:r>
              <a:rPr lang="it-IT" sz="2400" dirty="0" smtClean="0">
                <a:latin typeface="Century Gothic" panose="020B0502020202020204" pitchFamily="34" charset="0"/>
              </a:rPr>
              <a:t>1951)</a:t>
            </a:r>
          </a:p>
          <a:p>
            <a:pPr marL="342900" indent="-342900">
              <a:buFont typeface="Century Gothic" panose="020B0502020202020204" pitchFamily="34" charset="0"/>
              <a:buChar char="›"/>
            </a:pPr>
            <a:endParaRPr lang="it-IT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›"/>
            </a:pPr>
            <a:r>
              <a:rPr lang="it-IT" sz="2400" dirty="0" smtClean="0">
                <a:latin typeface="Century Gothic" panose="020B0502020202020204" pitchFamily="34" charset="0"/>
              </a:rPr>
              <a:t>Se </a:t>
            </a:r>
            <a:r>
              <a:rPr lang="it-IT" sz="2400" dirty="0">
                <a:latin typeface="Century Gothic" panose="020B0502020202020204" pitchFamily="34" charset="0"/>
              </a:rPr>
              <a:t>va bene, </a:t>
            </a:r>
            <a:r>
              <a:rPr lang="it-IT" sz="2400" dirty="0" smtClean="0">
                <a:latin typeface="Century Gothic" panose="020B0502020202020204" pitchFamily="34" charset="0"/>
              </a:rPr>
              <a:t>Black-Litterman</a:t>
            </a:r>
          </a:p>
          <a:p>
            <a:pPr marL="342900" indent="-342900">
              <a:buFont typeface="Century Gothic" panose="020B0502020202020204" pitchFamily="34" charset="0"/>
              <a:buChar char="›"/>
            </a:pPr>
            <a:endParaRPr lang="it-IT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›"/>
            </a:pPr>
            <a:r>
              <a:rPr lang="it-IT" sz="2400" dirty="0" smtClean="0">
                <a:latin typeface="Century Gothic" panose="020B0502020202020204" pitchFamily="34" charset="0"/>
              </a:rPr>
              <a:t>Rendimenti </a:t>
            </a:r>
            <a:r>
              <a:rPr lang="it-IT" sz="2400" dirty="0">
                <a:latin typeface="Century Gothic" panose="020B0502020202020204" pitchFamily="34" charset="0"/>
              </a:rPr>
              <a:t>attesi (con file di decimali</a:t>
            </a:r>
            <a:r>
              <a:rPr lang="it-IT" sz="2400" dirty="0" smtClean="0">
                <a:latin typeface="Century Gothic" panose="020B0502020202020204" pitchFamily="34" charset="0"/>
              </a:rPr>
              <a:t>)</a:t>
            </a:r>
          </a:p>
          <a:p>
            <a:pPr marL="342900" indent="-342900">
              <a:buFont typeface="Century Gothic" panose="020B0502020202020204" pitchFamily="34" charset="0"/>
              <a:buChar char="›"/>
            </a:pPr>
            <a:endParaRPr lang="it-IT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›"/>
            </a:pPr>
            <a:r>
              <a:rPr lang="it-IT" sz="2400" dirty="0" smtClean="0">
                <a:latin typeface="Century Gothic" panose="020B0502020202020204" pitchFamily="34" charset="0"/>
              </a:rPr>
              <a:t>“</a:t>
            </a:r>
            <a:r>
              <a:rPr lang="it-IT" sz="2400" dirty="0">
                <a:latin typeface="Century Gothic" panose="020B0502020202020204" pitchFamily="34" charset="0"/>
              </a:rPr>
              <a:t>Alfa” come se </a:t>
            </a:r>
            <a:r>
              <a:rPr lang="it-IT" sz="2400" dirty="0" smtClean="0">
                <a:latin typeface="Century Gothic" panose="020B0502020202020204" pitchFamily="34" charset="0"/>
              </a:rPr>
              <a:t>piovesse</a:t>
            </a:r>
          </a:p>
          <a:p>
            <a:pPr marL="342900" indent="-342900">
              <a:buFont typeface="Century Gothic" panose="020B0502020202020204" pitchFamily="34" charset="0"/>
              <a:buChar char="›"/>
            </a:pPr>
            <a:endParaRPr lang="it-IT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›"/>
            </a:pPr>
            <a:r>
              <a:rPr lang="it-IT" sz="2400" dirty="0" smtClean="0">
                <a:latin typeface="Century Gothic" panose="020B0502020202020204" pitchFamily="34" charset="0"/>
              </a:rPr>
              <a:t>Normali </a:t>
            </a:r>
            <a:r>
              <a:rPr lang="it-IT" sz="2400" dirty="0">
                <a:latin typeface="Century Gothic" panose="020B0502020202020204" pitchFamily="34" charset="0"/>
              </a:rPr>
              <a:t>questionari di profilazione passati per applicazioni 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4788" y="1188194"/>
            <a:ext cx="9408970" cy="506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140-EBD0-488A-9ED7-81B2F8FA2A53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52140" y="252090"/>
            <a:ext cx="5616624" cy="8208912"/>
          </a:xfrm>
          <a:prstGeom prst="rect">
            <a:avLst/>
          </a:prstGeom>
          <a:solidFill>
            <a:schemeClr val="tx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60151" y="935578"/>
            <a:ext cx="5400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MODERN PORTFOLIO THEORY: «UN BALROG, UN DEMONE DEI TEMPI ANTICHI»</a:t>
            </a:r>
            <a:endParaRPr lang="it-I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it-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1800" dirty="0">
              <a:latin typeface="Century Gothic" panose="020B0502020202020204" pitchFamily="34" charset="0"/>
            </a:endParaRPr>
          </a:p>
          <a:p>
            <a:pPr algn="ctr"/>
            <a:endParaRPr lang="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Picture 2" descr="Risultati immagini per Balrog to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036" y="488879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522" y="4212530"/>
            <a:ext cx="5282050" cy="3961539"/>
          </a:xfrm>
          <a:prstGeom prst="rect">
            <a:avLst/>
          </a:prstGeom>
        </p:spPr>
      </p:pic>
      <p:pic>
        <p:nvPicPr>
          <p:cNvPr id="28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764" y="4133695"/>
            <a:ext cx="5400600" cy="4050450"/>
          </a:xfrm>
          <a:prstGeom prst="rect">
            <a:avLst/>
          </a:prstGeom>
        </p:spPr>
      </p:pic>
      <p:sp>
        <p:nvSpPr>
          <p:cNvPr id="30" name="Rectangle 8"/>
          <p:cNvSpPr/>
          <p:nvPr/>
        </p:nvSpPr>
        <p:spPr>
          <a:xfrm>
            <a:off x="11659331" y="8174069"/>
            <a:ext cx="3888431" cy="37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>
                <a:latin typeface="Century Gothic" panose="020B0502020202020204" pitchFamily="34" charset="0"/>
              </a:rPr>
              <a:t>Range del peso “</a:t>
            </a:r>
            <a:r>
              <a:rPr lang="en-GB" sz="1400" dirty="0" err="1" smtClean="0">
                <a:latin typeface="Century Gothic" panose="020B0502020202020204" pitchFamily="34" charset="0"/>
              </a:rPr>
              <a:t>ottimale</a:t>
            </a:r>
            <a:r>
              <a:rPr lang="en-GB" sz="1400" dirty="0" smtClean="0">
                <a:latin typeface="Century Gothic" panose="020B0502020202020204" pitchFamily="34" charset="0"/>
              </a:rPr>
              <a:t>”: 0% ÷ 47%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-971996" y="5705534"/>
            <a:ext cx="80994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«FUGGITE, SCIOCCHI!...»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252140" y="2753206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Century Gothic" panose="020B0502020202020204" pitchFamily="34" charset="0"/>
              </a:rPr>
              <a:t>"The combination of some data and an aching desire for an answer does not ensure that a reasonable answer can be extracted from a given body of </a:t>
            </a:r>
            <a:r>
              <a:rPr lang="en-US" sz="2400" b="1" i="1" dirty="0" smtClean="0">
                <a:latin typeface="Century Gothic" panose="020B0502020202020204" pitchFamily="34" charset="0"/>
              </a:rPr>
              <a:t>data“</a:t>
            </a:r>
          </a:p>
          <a:p>
            <a:pPr algn="ctr"/>
            <a:r>
              <a:rPr lang="it-IT" sz="2400" i="1" dirty="0">
                <a:latin typeface="Century Gothic" panose="020B0502020202020204" pitchFamily="34" charset="0"/>
              </a:rPr>
              <a:t>John Wilder </a:t>
            </a:r>
            <a:r>
              <a:rPr lang="it-IT" sz="2400" i="1" dirty="0" err="1">
                <a:latin typeface="Century Gothic" panose="020B0502020202020204" pitchFamily="34" charset="0"/>
              </a:rPr>
              <a:t>Tukey</a:t>
            </a:r>
            <a:endParaRPr lang="it-IT" sz="24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1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140-EBD0-488A-9ED7-81B2F8FA2A53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52140" y="252090"/>
            <a:ext cx="5616624" cy="8208912"/>
          </a:xfrm>
          <a:prstGeom prst="rect">
            <a:avLst/>
          </a:prstGeom>
          <a:solidFill>
            <a:schemeClr val="tx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Picture 2" descr="Risultati immagini per Robot 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1"/>
          <a:stretch/>
        </p:blipFill>
        <p:spPr bwMode="auto">
          <a:xfrm>
            <a:off x="7596956" y="396106"/>
            <a:ext cx="5544616" cy="284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52141" y="935578"/>
            <a:ext cx="5616624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IL PERCHÉ DEI ROBOADVISOR</a:t>
            </a:r>
          </a:p>
          <a:p>
            <a:pPr algn="ctr"/>
            <a:endPara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>
                <a:latin typeface="Century Gothic" panose="020B0502020202020204" pitchFamily="34" charset="0"/>
              </a:rPr>
              <a:t>Il contesto regolamentare cambia in fretta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>
                <a:latin typeface="Century Gothic" panose="020B0502020202020204" pitchFamily="34" charset="0"/>
              </a:rPr>
              <a:t>La tecnologia costa sempre meno ed è sempre più duttile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>
                <a:latin typeface="Century Gothic" panose="020B0502020202020204" pitchFamily="34" charset="0"/>
              </a:rPr>
              <a:t>C’è una domanda insoddisfatta… pronta ad essere soddisfatta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>
                <a:latin typeface="Century Gothic" panose="020B0502020202020204" pitchFamily="34" charset="0"/>
              </a:rPr>
              <a:t>Una soluzione a rilevanti problemi sociali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>
                <a:latin typeface="Century Gothic" panose="020B0502020202020204" pitchFamily="34" charset="0"/>
              </a:rPr>
              <a:t>La tecnologia è uno strumento che può creare lavoro, non distruggerlo</a:t>
            </a:r>
          </a:p>
          <a:p>
            <a:pPr marL="342900" indent="-342900">
              <a:buFont typeface="Century Gothic" panose="020B0502020202020204" pitchFamily="34" charset="0"/>
              <a:buChar char="›"/>
            </a:pPr>
            <a:endParaRPr lang="it-IT" sz="2400" dirty="0">
              <a:latin typeface="Century Gothic" panose="020B0502020202020204" pitchFamily="34" charset="0"/>
            </a:endParaRPr>
          </a:p>
          <a:p>
            <a:endParaRPr lang="it-IT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›"/>
            </a:pPr>
            <a:endParaRPr lang="it-IT" sz="2400" dirty="0">
              <a:latin typeface="Century Gothic" panose="020B0502020202020204" pitchFamily="34" charset="0"/>
            </a:endParaRPr>
          </a:p>
          <a:p>
            <a:endPara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372820" y="3467920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800" b="1" dirty="0" smtClean="0">
                <a:latin typeface="Century Gothic" panose="020B0502020202020204" pitchFamily="34" charset="0"/>
              </a:rPr>
              <a:t>Highlights Europe (Statista.com)</a:t>
            </a:r>
          </a:p>
          <a:p>
            <a:pPr algn="ctr" fontAlgn="base"/>
            <a:endParaRPr lang="en-US" sz="1800" dirty="0">
              <a:latin typeface="Century Gothic" panose="020B0502020202020204" pitchFamily="34" charset="0"/>
            </a:endParaRPr>
          </a:p>
          <a:p>
            <a:pPr marL="285750" indent="-285750" fontAlgn="base">
              <a:buFont typeface="Century Gothic" panose="020B0502020202020204" pitchFamily="34" charset="0"/>
              <a:buChar char="›"/>
            </a:pPr>
            <a:r>
              <a:rPr lang="en-US" sz="2200" b="1" dirty="0">
                <a:latin typeface="Century Gothic" panose="020B0502020202020204" pitchFamily="34" charset="0"/>
              </a:rPr>
              <a:t> Assets under </a:t>
            </a:r>
            <a:r>
              <a:rPr lang="en-US" sz="2200" b="1" dirty="0" smtClean="0">
                <a:latin typeface="Century Gothic" panose="020B0502020202020204" pitchFamily="34" charset="0"/>
              </a:rPr>
              <a:t>Management  $8.488 </a:t>
            </a:r>
            <a:r>
              <a:rPr lang="en-US" sz="2200" b="1" dirty="0" err="1" smtClean="0">
                <a:latin typeface="Century Gothic" panose="020B0502020202020204" pitchFamily="34" charset="0"/>
              </a:rPr>
              <a:t>milioni</a:t>
            </a:r>
            <a:r>
              <a:rPr lang="en-US" sz="2200" b="1" dirty="0" smtClean="0">
                <a:latin typeface="Century Gothic" panose="020B0502020202020204" pitchFamily="34" charset="0"/>
              </a:rPr>
              <a:t> </a:t>
            </a:r>
            <a:r>
              <a:rPr lang="en-US" sz="2200" b="1" err="1" smtClean="0">
                <a:latin typeface="Century Gothic" panose="020B0502020202020204" pitchFamily="34" charset="0"/>
              </a:rPr>
              <a:t>nel</a:t>
            </a:r>
            <a:r>
              <a:rPr lang="en-US" sz="2200" b="1" smtClean="0">
                <a:latin typeface="Century Gothic" panose="020B0502020202020204" pitchFamily="34" charset="0"/>
              </a:rPr>
              <a:t> 2017.</a:t>
            </a:r>
            <a:endParaRPr lang="en-US" sz="2200" b="1" dirty="0" smtClean="0">
              <a:latin typeface="Century Gothic" panose="020B0502020202020204" pitchFamily="34" charset="0"/>
            </a:endParaRPr>
          </a:p>
          <a:p>
            <a:pPr marL="285750" indent="-285750" fontAlgn="base">
              <a:buFont typeface="Century Gothic" panose="020B0502020202020204" pitchFamily="34" charset="0"/>
              <a:buChar char="›"/>
            </a:pPr>
            <a:endParaRPr lang="en-US" sz="2200" dirty="0" smtClean="0">
              <a:latin typeface="Century Gothic" panose="020B0502020202020204" pitchFamily="34" charset="0"/>
            </a:endParaRPr>
          </a:p>
          <a:p>
            <a:pPr marL="285750" indent="-285750" fontAlgn="base">
              <a:buFont typeface="Century Gothic" panose="020B0502020202020204" pitchFamily="34" charset="0"/>
              <a:buChar char="›"/>
            </a:pPr>
            <a:r>
              <a:rPr lang="en-US" sz="2200" b="1" dirty="0">
                <a:latin typeface="Century Gothic" panose="020B0502020202020204" pitchFamily="34" charset="0"/>
              </a:rPr>
              <a:t>A</a:t>
            </a:r>
            <a:r>
              <a:rPr lang="en-US" sz="2200" b="1" dirty="0" smtClean="0">
                <a:latin typeface="Century Gothic" panose="020B0502020202020204" pitchFamily="34" charset="0"/>
              </a:rPr>
              <a:t>nnual </a:t>
            </a:r>
            <a:r>
              <a:rPr lang="en-US" sz="2200" b="1" dirty="0">
                <a:latin typeface="Century Gothic" panose="020B0502020202020204" pitchFamily="34" charset="0"/>
              </a:rPr>
              <a:t>growth rate (CAGR 2017-2021) </a:t>
            </a:r>
            <a:r>
              <a:rPr lang="en-US" sz="2200" b="1" dirty="0" smtClean="0">
                <a:latin typeface="Century Gothic" panose="020B0502020202020204" pitchFamily="34" charset="0"/>
              </a:rPr>
              <a:t>del </a:t>
            </a:r>
            <a:r>
              <a:rPr lang="en-US" sz="2200" b="1" dirty="0">
                <a:latin typeface="Century Gothic" panose="020B0502020202020204" pitchFamily="34" charset="0"/>
              </a:rPr>
              <a:t>56.8 % </a:t>
            </a:r>
            <a:r>
              <a:rPr lang="en-US" sz="2200" b="1" dirty="0" smtClean="0">
                <a:latin typeface="Century Gothic" panose="020B0502020202020204" pitchFamily="34" charset="0"/>
              </a:rPr>
              <a:t>per un </a:t>
            </a:r>
            <a:r>
              <a:rPr lang="en-US" sz="2200" b="1" dirty="0" err="1" smtClean="0">
                <a:latin typeface="Century Gothic" panose="020B0502020202020204" pitchFamily="34" charset="0"/>
              </a:rPr>
              <a:t>totale</a:t>
            </a:r>
            <a:r>
              <a:rPr lang="en-US" sz="2200" b="1" dirty="0" smtClean="0">
                <a:latin typeface="Century Gothic" panose="020B0502020202020204" pitchFamily="34" charset="0"/>
              </a:rPr>
              <a:t> di  $51.328 </a:t>
            </a:r>
            <a:r>
              <a:rPr lang="en-US" sz="2200" b="1" dirty="0" err="1" smtClean="0">
                <a:latin typeface="Century Gothic" panose="020B0502020202020204" pitchFamily="34" charset="0"/>
              </a:rPr>
              <a:t>milioni</a:t>
            </a:r>
            <a:r>
              <a:rPr lang="en-US" sz="2200" b="1" dirty="0" smtClean="0">
                <a:latin typeface="Century Gothic" panose="020B0502020202020204" pitchFamily="34" charset="0"/>
              </a:rPr>
              <a:t> AUM </a:t>
            </a:r>
            <a:r>
              <a:rPr lang="en-US" sz="2200" b="1" dirty="0" err="1" smtClean="0">
                <a:latin typeface="Century Gothic" panose="020B0502020202020204" pitchFamily="34" charset="0"/>
              </a:rPr>
              <a:t>attesi</a:t>
            </a:r>
            <a:r>
              <a:rPr lang="en-US" sz="2200" b="1" dirty="0" smtClean="0">
                <a:latin typeface="Century Gothic" panose="020B0502020202020204" pitchFamily="34" charset="0"/>
              </a:rPr>
              <a:t> per </a:t>
            </a:r>
            <a:r>
              <a:rPr lang="en-US" sz="2200" b="1" smtClean="0">
                <a:latin typeface="Century Gothic" panose="020B0502020202020204" pitchFamily="34" charset="0"/>
              </a:rPr>
              <a:t>il 2021.</a:t>
            </a:r>
            <a:endParaRPr lang="en-US" sz="2200" b="1" dirty="0" smtClean="0">
              <a:latin typeface="Century Gothic" panose="020B0502020202020204" pitchFamily="34" charset="0"/>
            </a:endParaRPr>
          </a:p>
          <a:p>
            <a:pPr marL="285750" indent="-285750" fontAlgn="base">
              <a:buFont typeface="Century Gothic" panose="020B0502020202020204" pitchFamily="34" charset="0"/>
              <a:buChar char="›"/>
            </a:pPr>
            <a:endParaRPr lang="en-US" sz="2200" dirty="0">
              <a:latin typeface="Century Gothic" panose="020B0502020202020204" pitchFamily="34" charset="0"/>
            </a:endParaRPr>
          </a:p>
          <a:p>
            <a:pPr marL="285750" indent="-285750" fontAlgn="base">
              <a:buFont typeface="Century Gothic" panose="020B0502020202020204" pitchFamily="34" charset="0"/>
              <a:buChar char="›"/>
            </a:pPr>
            <a:r>
              <a:rPr lang="en-US" sz="2200" b="1" dirty="0" smtClean="0">
                <a:latin typeface="Century Gothic" panose="020B0502020202020204" pitchFamily="34" charset="0"/>
              </a:rPr>
              <a:t>Il </a:t>
            </a:r>
            <a:r>
              <a:rPr lang="en-US" sz="2200" b="1" dirty="0" err="1" smtClean="0">
                <a:latin typeface="Century Gothic" panose="020B0502020202020204" pitchFamily="34" charset="0"/>
              </a:rPr>
              <a:t>numero</a:t>
            </a:r>
            <a:r>
              <a:rPr lang="en-US" sz="2200" b="1" dirty="0" smtClean="0">
                <a:latin typeface="Century Gothic" panose="020B0502020202020204" pitchFamily="34" charset="0"/>
              </a:rPr>
              <a:t> </a:t>
            </a:r>
            <a:r>
              <a:rPr lang="en-US" sz="2200" b="1" dirty="0" err="1" smtClean="0">
                <a:latin typeface="Century Gothic" panose="020B0502020202020204" pitchFamily="34" charset="0"/>
              </a:rPr>
              <a:t>degli</a:t>
            </a:r>
            <a:r>
              <a:rPr lang="en-US" sz="2200" b="1" dirty="0" smtClean="0">
                <a:latin typeface="Century Gothic" panose="020B0502020202020204" pitchFamily="34" charset="0"/>
              </a:rPr>
              <a:t> </a:t>
            </a:r>
            <a:r>
              <a:rPr lang="en-US" sz="2200" b="1" dirty="0" err="1" smtClean="0">
                <a:latin typeface="Century Gothic" panose="020B0502020202020204" pitchFamily="34" charset="0"/>
              </a:rPr>
              <a:t>utenti</a:t>
            </a:r>
            <a:r>
              <a:rPr lang="en-US" sz="2200" b="1" dirty="0" smtClean="0">
                <a:latin typeface="Century Gothic" panose="020B0502020202020204" pitchFamily="34" charset="0"/>
              </a:rPr>
              <a:t> </a:t>
            </a:r>
            <a:r>
              <a:rPr lang="en-US" sz="2200" b="1" dirty="0" err="1" smtClean="0">
                <a:latin typeface="Century Gothic" panose="020B0502020202020204" pitchFamily="34" charset="0"/>
              </a:rPr>
              <a:t>attesi</a:t>
            </a:r>
            <a:r>
              <a:rPr lang="en-US" sz="2200" b="1" dirty="0" smtClean="0">
                <a:latin typeface="Century Gothic" panose="020B0502020202020204" pitchFamily="34" charset="0"/>
              </a:rPr>
              <a:t> per il 2021 è di </a:t>
            </a:r>
            <a:r>
              <a:rPr lang="en-US" sz="2200" b="1" smtClean="0">
                <a:latin typeface="Century Gothic" panose="020B0502020202020204" pitchFamily="34" charset="0"/>
              </a:rPr>
              <a:t>2,5 milioni.</a:t>
            </a:r>
            <a:endParaRPr lang="en-US" sz="2200" b="1" dirty="0" smtClean="0">
              <a:latin typeface="Century Gothic" panose="020B0502020202020204" pitchFamily="34" charset="0"/>
            </a:endParaRPr>
          </a:p>
          <a:p>
            <a:pPr marL="285750" indent="-285750" fontAlgn="base">
              <a:buFont typeface="Century Gothic" panose="020B0502020202020204" pitchFamily="34" charset="0"/>
              <a:buChar char="›"/>
            </a:pPr>
            <a:endParaRPr lang="en-US" sz="2200" b="1" dirty="0">
              <a:latin typeface="Century Gothic" panose="020B0502020202020204" pitchFamily="34" charset="0"/>
            </a:endParaRPr>
          </a:p>
          <a:p>
            <a:pPr marL="285750" indent="-285750" fontAlgn="base">
              <a:buFont typeface="Century Gothic" panose="020B0502020202020204" pitchFamily="34" charset="0"/>
              <a:buChar char="›"/>
            </a:pPr>
            <a:r>
              <a:rPr lang="en-US" sz="2200" b="1" dirty="0" smtClean="0">
                <a:latin typeface="Century Gothic" panose="020B0502020202020204" pitchFamily="34" charset="0"/>
              </a:rPr>
              <a:t>La media </a:t>
            </a:r>
            <a:r>
              <a:rPr lang="en-US" sz="2200" b="1" dirty="0" err="1" smtClean="0">
                <a:latin typeface="Century Gothic" panose="020B0502020202020204" pitchFamily="34" charset="0"/>
              </a:rPr>
              <a:t>degli</a:t>
            </a:r>
            <a:r>
              <a:rPr lang="en-US" sz="2200" b="1" dirty="0" smtClean="0">
                <a:latin typeface="Century Gothic" panose="020B0502020202020204" pitchFamily="34" charset="0"/>
              </a:rPr>
              <a:t> AUM per user </a:t>
            </a:r>
            <a:r>
              <a:rPr lang="en-US" sz="2200" b="1" dirty="0" err="1" smtClean="0">
                <a:latin typeface="Century Gothic" panose="020B0502020202020204" pitchFamily="34" charset="0"/>
              </a:rPr>
              <a:t>nel</a:t>
            </a:r>
            <a:r>
              <a:rPr lang="en-US" sz="2200" b="1" dirty="0" smtClean="0">
                <a:latin typeface="Century Gothic" panose="020B0502020202020204" pitchFamily="34" charset="0"/>
              </a:rPr>
              <a:t> </a:t>
            </a:r>
            <a:r>
              <a:rPr lang="en-US" sz="2200" b="1" dirty="0" err="1" smtClean="0">
                <a:latin typeface="Century Gothic" panose="020B0502020202020204" pitchFamily="34" charset="0"/>
              </a:rPr>
              <a:t>segmento</a:t>
            </a:r>
            <a:r>
              <a:rPr lang="en-US" sz="2200" b="1" dirty="0" smtClean="0">
                <a:latin typeface="Century Gothic" panose="020B0502020202020204" pitchFamily="34" charset="0"/>
              </a:rPr>
              <a:t> roboadvisors è di $15.688,89 </a:t>
            </a:r>
            <a:r>
              <a:rPr lang="en-US" sz="2200" b="1" err="1" smtClean="0">
                <a:latin typeface="Century Gothic" panose="020B0502020202020204" pitchFamily="34" charset="0"/>
              </a:rPr>
              <a:t>nel</a:t>
            </a:r>
            <a:r>
              <a:rPr lang="en-US" sz="2200" b="1" smtClean="0">
                <a:latin typeface="Century Gothic" panose="020B0502020202020204" pitchFamily="34" charset="0"/>
              </a:rPr>
              <a:t> 2017.</a:t>
            </a:r>
            <a:endParaRPr lang="en-US" sz="2200" b="1" dirty="0" smtClean="0">
              <a:latin typeface="Century Gothic" panose="020B0502020202020204" pitchFamily="34" charset="0"/>
            </a:endParaRPr>
          </a:p>
          <a:p>
            <a:pPr marL="285750" indent="-285750" fontAlgn="base">
              <a:buFont typeface="Century Gothic" panose="020B0502020202020204" pitchFamily="34" charset="0"/>
              <a:buChar char="›"/>
            </a:pPr>
            <a:endParaRPr lang="en-U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140-EBD0-488A-9ED7-81B2F8FA2A53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1"/>
          <a:stretch/>
        </p:blipFill>
        <p:spPr bwMode="auto">
          <a:xfrm>
            <a:off x="324148" y="793972"/>
            <a:ext cx="15085788" cy="761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24148" y="270752"/>
            <a:ext cx="9131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1. IL CONTESTO REGOLAMENTARE CAMBIA IN FRETTA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140-EBD0-488A-9ED7-81B2F8FA2A53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52140" y="252090"/>
            <a:ext cx="5616624" cy="8208912"/>
          </a:xfrm>
          <a:prstGeom prst="rect">
            <a:avLst/>
          </a:prstGeom>
          <a:solidFill>
            <a:schemeClr val="tx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3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867" y="856774"/>
            <a:ext cx="9080345" cy="7532220"/>
          </a:xfrm>
          <a:prstGeom prst="rect">
            <a:avLst/>
          </a:prstGeom>
        </p:spPr>
      </p:pic>
      <p:sp>
        <p:nvSpPr>
          <p:cNvPr id="34" name="Rettangolo 33"/>
          <p:cNvSpPr/>
          <p:nvPr/>
        </p:nvSpPr>
        <p:spPr>
          <a:xfrm>
            <a:off x="252141" y="3564458"/>
            <a:ext cx="561662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2. LA TECNOLOGIA COSTA MENO ED È SEMPRE PIÙ DUTTILE</a:t>
            </a:r>
            <a:endParaRPr lang="it-IT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›"/>
            </a:pPr>
            <a:endParaRPr lang="it-IT" sz="2400" dirty="0">
              <a:latin typeface="Century Gothic" panose="020B0502020202020204" pitchFamily="34" charset="0"/>
            </a:endParaRPr>
          </a:p>
          <a:p>
            <a:endParaRPr lang="it-IT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›"/>
            </a:pPr>
            <a:endParaRPr lang="it-IT" sz="2400" dirty="0">
              <a:latin typeface="Century Gothic" panose="020B0502020202020204" pitchFamily="34" charset="0"/>
            </a:endParaRPr>
          </a:p>
          <a:p>
            <a:endPara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140-EBD0-488A-9ED7-81B2F8FA2A53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52140" y="252090"/>
            <a:ext cx="5616624" cy="8208912"/>
          </a:xfrm>
          <a:prstGeom prst="rect">
            <a:avLst/>
          </a:prstGeom>
          <a:solidFill>
            <a:schemeClr val="tx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252141" y="3564458"/>
            <a:ext cx="56166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 C’È UNA DOMANDA INSODDISFATTA… </a:t>
            </a:r>
            <a:endParaRPr lang="it-IT" sz="2400" dirty="0" smtClean="0">
              <a:latin typeface="Century Gothic" panose="020B0502020202020204" pitchFamily="34" charset="0"/>
            </a:endParaRPr>
          </a:p>
          <a:p>
            <a:endParaRPr lang="it-IT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›"/>
            </a:pPr>
            <a:endParaRPr lang="it-IT" sz="2400" dirty="0">
              <a:latin typeface="Century Gothic" panose="020B0502020202020204" pitchFamily="34" charset="0"/>
            </a:endParaRPr>
          </a:p>
          <a:p>
            <a:endPara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Immagine 5" descr="ponte-finte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76" y="1764258"/>
            <a:ext cx="109135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140-EBD0-488A-9ED7-81B2F8FA2A53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52140" y="252090"/>
            <a:ext cx="5616624" cy="8208912"/>
          </a:xfrm>
          <a:prstGeom prst="rect">
            <a:avLst/>
          </a:prstGeom>
          <a:solidFill>
            <a:schemeClr val="tx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252141" y="3564458"/>
            <a:ext cx="56166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PRONTA AD ESSERE SODDISFATTA… </a:t>
            </a:r>
            <a:endParaRPr lang="it-IT" sz="2400" dirty="0" smtClean="0">
              <a:latin typeface="Century Gothic" panose="020B0502020202020204" pitchFamily="34" charset="0"/>
            </a:endParaRPr>
          </a:p>
          <a:p>
            <a:endParaRPr lang="it-IT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›"/>
            </a:pPr>
            <a:endParaRPr lang="it-IT" sz="2400" dirty="0">
              <a:latin typeface="Century Gothic" panose="020B0502020202020204" pitchFamily="34" charset="0"/>
            </a:endParaRPr>
          </a:p>
          <a:p>
            <a:endPara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8" t="15923" r="15235" b="14916"/>
          <a:stretch/>
        </p:blipFill>
        <p:spPr bwMode="auto">
          <a:xfrm>
            <a:off x="8555874" y="3092049"/>
            <a:ext cx="4778907" cy="39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/>
          <p:nvPr/>
        </p:nvSpPr>
        <p:spPr>
          <a:xfrm>
            <a:off x="6300812" y="761370"/>
            <a:ext cx="9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Century Gothic" panose="020B0502020202020204" pitchFamily="34" charset="0"/>
              </a:rPr>
              <a:t>Il concetto di </a:t>
            </a:r>
            <a:r>
              <a:rPr lang="it-IT" sz="2400" dirty="0" err="1">
                <a:latin typeface="Century Gothic" panose="020B0502020202020204" pitchFamily="34" charset="0"/>
              </a:rPr>
              <a:t>robo</a:t>
            </a:r>
            <a:r>
              <a:rPr lang="it-IT" sz="2400" dirty="0">
                <a:latin typeface="Century Gothic" panose="020B0502020202020204" pitchFamily="34" charset="0"/>
              </a:rPr>
              <a:t>-advisory non è sconosciuto agli italiani: </a:t>
            </a:r>
            <a:r>
              <a:rPr lang="it-IT" sz="2400" b="1" dirty="0">
                <a:latin typeface="Century Gothic" panose="020B0502020202020204" pitchFamily="34" charset="0"/>
              </a:rPr>
              <a:t>il 46% sa di cosa </a:t>
            </a:r>
            <a:r>
              <a:rPr lang="it-IT" sz="2400" b="1">
                <a:latin typeface="Century Gothic" panose="020B0502020202020204" pitchFamily="34" charset="0"/>
              </a:rPr>
              <a:t>si </a:t>
            </a:r>
            <a:r>
              <a:rPr lang="it-IT" sz="2400" b="1" smtClean="0">
                <a:latin typeface="Century Gothic" panose="020B0502020202020204" pitchFamily="34" charset="0"/>
              </a:rPr>
              <a:t>tratta.</a:t>
            </a:r>
            <a:r>
              <a:rPr lang="it-IT" sz="2400" smtClean="0">
                <a:latin typeface="Century Gothic" panose="020B0502020202020204" pitchFamily="34" charset="0"/>
              </a:rPr>
              <a:t>                                                                       </a:t>
            </a:r>
            <a:r>
              <a:rPr lang="it-IT" sz="2400" dirty="0">
                <a:latin typeface="Century Gothic" panose="020B0502020202020204" pitchFamily="34" charset="0"/>
              </a:rPr>
              <a:t>Tra questi, </a:t>
            </a:r>
            <a:r>
              <a:rPr lang="it-IT" sz="2400" b="1" dirty="0">
                <a:latin typeface="Century Gothic" panose="020B0502020202020204" pitchFamily="34" charset="0"/>
              </a:rPr>
              <a:t>il 57% (10% molto probabile + 47% probabile) pensa che potrebbe ricorrere a un servizio di </a:t>
            </a:r>
            <a:r>
              <a:rPr lang="it-IT" sz="2400" b="1" dirty="0" err="1">
                <a:latin typeface="Century Gothic" panose="020B0502020202020204" pitchFamily="34" charset="0"/>
              </a:rPr>
              <a:t>robo</a:t>
            </a:r>
            <a:r>
              <a:rPr lang="it-IT" sz="2400" b="1" dirty="0">
                <a:latin typeface="Century Gothic" panose="020B0502020202020204" pitchFamily="34" charset="0"/>
              </a:rPr>
              <a:t>-advisory nel </a:t>
            </a:r>
            <a:r>
              <a:rPr lang="it-IT" sz="2400" b="1">
                <a:latin typeface="Century Gothic" panose="020B0502020202020204" pitchFamily="34" charset="0"/>
              </a:rPr>
              <a:t>prossimo </a:t>
            </a:r>
            <a:r>
              <a:rPr lang="it-IT" sz="2400" b="1" smtClean="0">
                <a:latin typeface="Century Gothic" panose="020B0502020202020204" pitchFamily="34" charset="0"/>
              </a:rPr>
              <a:t>anno.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9677994" y="7391915"/>
            <a:ext cx="2534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smtClean="0">
                <a:latin typeface="Century Gothic" panose="020B0502020202020204" pitchFamily="34" charset="0"/>
              </a:rPr>
              <a:t>BlackRock – Investor Pulse 2017</a:t>
            </a:r>
            <a:endParaRPr lang="en-GB" sz="1200" b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5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calibri">
  <a:themeElements>
    <a:clrScheme name="Adviseonly">
      <a:dk1>
        <a:sysClr val="windowText" lastClr="000000"/>
      </a:dk1>
      <a:lt1>
        <a:srgbClr val="FFFFFF"/>
      </a:lt1>
      <a:dk2>
        <a:srgbClr val="46B9FF"/>
      </a:dk2>
      <a:lt2>
        <a:srgbClr val="FFFFFF"/>
      </a:lt2>
      <a:accent1>
        <a:srgbClr val="30D284"/>
      </a:accent1>
      <a:accent2>
        <a:srgbClr val="B04939"/>
      </a:accent2>
      <a:accent3>
        <a:srgbClr val="328BC1"/>
      </a:accent3>
      <a:accent4>
        <a:srgbClr val="1A774A"/>
      </a:accent4>
      <a:accent5>
        <a:srgbClr val="CB5340"/>
      </a:accent5>
      <a:accent6>
        <a:srgbClr val="205C80"/>
      </a:accent6>
      <a:hlink>
        <a:srgbClr val="EE634C"/>
      </a:hlink>
      <a:folHlink>
        <a:srgbClr val="428B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Adviseonly">
      <a:dk1>
        <a:sysClr val="windowText" lastClr="000000"/>
      </a:dk1>
      <a:lt1>
        <a:srgbClr val="FFFFFF"/>
      </a:lt1>
      <a:dk2>
        <a:srgbClr val="46B9FF"/>
      </a:dk2>
      <a:lt2>
        <a:srgbClr val="FFFFFF"/>
      </a:lt2>
      <a:accent1>
        <a:srgbClr val="30D284"/>
      </a:accent1>
      <a:accent2>
        <a:srgbClr val="B04939"/>
      </a:accent2>
      <a:accent3>
        <a:srgbClr val="328BC1"/>
      </a:accent3>
      <a:accent4>
        <a:srgbClr val="1A774A"/>
      </a:accent4>
      <a:accent5>
        <a:srgbClr val="CB5340"/>
      </a:accent5>
      <a:accent6>
        <a:srgbClr val="205C80"/>
      </a:accent6>
      <a:hlink>
        <a:srgbClr val="EE634C"/>
      </a:hlink>
      <a:folHlink>
        <a:srgbClr val="428B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template_calibri</Template>
  <TotalTime>37972</TotalTime>
  <Words>640</Words>
  <Application>Microsoft Office PowerPoint</Application>
  <PresentationFormat>Custom</PresentationFormat>
  <Paragraphs>152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Symbol</vt:lpstr>
      <vt:lpstr>template_calibri</vt:lpstr>
      <vt:lpstr>1_Theme1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Davide Giancarlini</dc:creator>
  <cp:lastModifiedBy>raffaele</cp:lastModifiedBy>
  <cp:revision>1155</cp:revision>
  <cp:lastPrinted>2017-05-22T15:05:22Z</cp:lastPrinted>
  <dcterms:created xsi:type="dcterms:W3CDTF">2015-03-06T09:25:28Z</dcterms:created>
  <dcterms:modified xsi:type="dcterms:W3CDTF">2017-09-25T14:48:32Z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