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tif" ContentType="image/t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2"/>
  </p:notesMasterIdLst>
  <p:sldIdLst>
    <p:sldId id="312" r:id="rId2"/>
    <p:sldId id="317" r:id="rId3"/>
    <p:sldId id="314" r:id="rId4"/>
    <p:sldId id="318" r:id="rId5"/>
    <p:sldId id="327" r:id="rId6"/>
    <p:sldId id="319" r:id="rId7"/>
    <p:sldId id="325" r:id="rId8"/>
    <p:sldId id="315" r:id="rId9"/>
    <p:sldId id="328" r:id="rId10"/>
    <p:sldId id="303" r:id="rId11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1E5A"/>
    <a:srgbClr val="7D7D7D"/>
    <a:srgbClr val="14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9"/>
    <p:restoredTop sz="94921"/>
  </p:normalViewPr>
  <p:slideViewPr>
    <p:cSldViewPr snapToGrid="0">
      <p:cViewPr varScale="1">
        <p:scale>
          <a:sx n="44" d="100"/>
          <a:sy n="44" d="100"/>
        </p:scale>
        <p:origin x="131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9599F5-DE28-4273-8534-E39E023D548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8A37DB3-1760-45CF-B385-6D567839F244}">
      <dgm:prSet phldrT="[Text]" custT="1"/>
      <dgm:spPr>
        <a:ln w="76200">
          <a:solidFill>
            <a:srgbClr val="A01E5A"/>
          </a:solidFill>
        </a:ln>
      </dgm:spPr>
      <dgm:t>
        <a:bodyPr anchor="t"/>
        <a:lstStyle/>
        <a:p>
          <a:endParaRPr lang="en-US" sz="4400" dirty="0">
            <a:solidFill>
              <a:srgbClr val="7D7D7D"/>
            </a:solidFill>
          </a:endParaRPr>
        </a:p>
      </dgm:t>
    </dgm:pt>
    <dgm:pt modelId="{F590D12F-0392-4BA9-8C94-433240E8FBFB}" type="sibTrans" cxnId="{69F76046-087B-4521-A4C6-6847BB6282FD}">
      <dgm:prSet/>
      <dgm:spPr>
        <a:ln w="76200">
          <a:solidFill>
            <a:srgbClr val="A01E5A"/>
          </a:solidFill>
        </a:ln>
      </dgm:spPr>
      <dgm:t>
        <a:bodyPr/>
        <a:lstStyle/>
        <a:p>
          <a:endParaRPr lang="en-US"/>
        </a:p>
      </dgm:t>
    </dgm:pt>
    <dgm:pt modelId="{F23937EC-6E8F-40E1-B8F2-93851923A1DE}" type="parTrans" cxnId="{69F76046-087B-4521-A4C6-6847BB6282FD}">
      <dgm:prSet/>
      <dgm:spPr/>
      <dgm:t>
        <a:bodyPr/>
        <a:lstStyle/>
        <a:p>
          <a:endParaRPr lang="en-US"/>
        </a:p>
      </dgm:t>
    </dgm:pt>
    <dgm:pt modelId="{440C06D8-7D54-47F5-89BB-0D8653AB2EEF}" type="pres">
      <dgm:prSet presAssocID="{2B9599F5-DE28-4273-8534-E39E023D548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5CF46FEA-04E0-4566-9FED-5AFC3E600C2F}" type="pres">
      <dgm:prSet presAssocID="{98A37DB3-1760-45CF-B385-6D567839F244}" presName="composite" presStyleCnt="0"/>
      <dgm:spPr/>
    </dgm:pt>
    <dgm:pt modelId="{EC8F609F-4879-4161-A895-86313581856E}" type="pres">
      <dgm:prSet presAssocID="{98A37DB3-1760-45CF-B385-6D567839F244}" presName="Parent1" presStyleLbl="node1" presStyleIdx="0" presStyleCnt="2" custScaleX="131551" custScaleY="106244" custLinFactNeighborX="84181" custLinFactNeighborY="-209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F9C8A3-5F9D-48E5-86C6-150797626184}" type="pres">
      <dgm:prSet presAssocID="{98A37DB3-1760-45CF-B385-6D567839F244}" presName="Childtext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5F36E1E7-F178-4381-80E6-1ACF3E19C8C9}" type="pres">
      <dgm:prSet presAssocID="{98A37DB3-1760-45CF-B385-6D567839F244}" presName="BalanceSpacing" presStyleCnt="0"/>
      <dgm:spPr/>
    </dgm:pt>
    <dgm:pt modelId="{802902A5-19A6-4834-A607-2B9CA3E97F6B}" type="pres">
      <dgm:prSet presAssocID="{98A37DB3-1760-45CF-B385-6D567839F244}" presName="BalanceSpacing1" presStyleCnt="0"/>
      <dgm:spPr/>
    </dgm:pt>
    <dgm:pt modelId="{DAE093B1-EB68-45F8-915C-0C67BC910A74}" type="pres">
      <dgm:prSet presAssocID="{F590D12F-0392-4BA9-8C94-433240E8FBFB}" presName="Accent1Text" presStyleLbl="node1" presStyleIdx="1" presStyleCnt="2" custScaleX="131551" custScaleY="106244" custLinFactNeighborX="-1940" custLinFactNeighborY="-22276"/>
      <dgm:spPr/>
      <dgm:t>
        <a:bodyPr/>
        <a:lstStyle/>
        <a:p>
          <a:endParaRPr lang="it-IT"/>
        </a:p>
      </dgm:t>
    </dgm:pt>
  </dgm:ptLst>
  <dgm:cxnLst>
    <dgm:cxn modelId="{74B00314-5575-4016-8690-535A987E652B}" type="presOf" srcId="{F590D12F-0392-4BA9-8C94-433240E8FBFB}" destId="{DAE093B1-EB68-45F8-915C-0C67BC910A74}" srcOrd="0" destOrd="0" presId="urn:microsoft.com/office/officeart/2008/layout/AlternatingHexagons"/>
    <dgm:cxn modelId="{69F76046-087B-4521-A4C6-6847BB6282FD}" srcId="{2B9599F5-DE28-4273-8534-E39E023D5489}" destId="{98A37DB3-1760-45CF-B385-6D567839F244}" srcOrd="0" destOrd="0" parTransId="{F23937EC-6E8F-40E1-B8F2-93851923A1DE}" sibTransId="{F590D12F-0392-4BA9-8C94-433240E8FBFB}"/>
    <dgm:cxn modelId="{9D972E5A-D987-46DA-9543-55A8C03E204D}" type="presOf" srcId="{98A37DB3-1760-45CF-B385-6D567839F244}" destId="{EC8F609F-4879-4161-A895-86313581856E}" srcOrd="0" destOrd="0" presId="urn:microsoft.com/office/officeart/2008/layout/AlternatingHexagons"/>
    <dgm:cxn modelId="{9D72B1AD-5381-4AD6-9B23-067DDF622B4C}" type="presOf" srcId="{2B9599F5-DE28-4273-8534-E39E023D5489}" destId="{440C06D8-7D54-47F5-89BB-0D8653AB2EEF}" srcOrd="0" destOrd="0" presId="urn:microsoft.com/office/officeart/2008/layout/AlternatingHexagons"/>
    <dgm:cxn modelId="{9A46DCE5-3E81-4A27-8499-217E027E80A7}" type="presParOf" srcId="{440C06D8-7D54-47F5-89BB-0D8653AB2EEF}" destId="{5CF46FEA-04E0-4566-9FED-5AFC3E600C2F}" srcOrd="0" destOrd="0" presId="urn:microsoft.com/office/officeart/2008/layout/AlternatingHexagons"/>
    <dgm:cxn modelId="{BF51B959-F4DB-4FAF-9899-6B755697DDCA}" type="presParOf" srcId="{5CF46FEA-04E0-4566-9FED-5AFC3E600C2F}" destId="{EC8F609F-4879-4161-A895-86313581856E}" srcOrd="0" destOrd="0" presId="urn:microsoft.com/office/officeart/2008/layout/AlternatingHexagons"/>
    <dgm:cxn modelId="{95885115-105F-4411-9459-B6AB66C7B16A}" type="presParOf" srcId="{5CF46FEA-04E0-4566-9FED-5AFC3E600C2F}" destId="{65F9C8A3-5F9D-48E5-86C6-150797626184}" srcOrd="1" destOrd="0" presId="urn:microsoft.com/office/officeart/2008/layout/AlternatingHexagons"/>
    <dgm:cxn modelId="{13068E2A-F423-492B-BF6E-B488389A6AF3}" type="presParOf" srcId="{5CF46FEA-04E0-4566-9FED-5AFC3E600C2F}" destId="{5F36E1E7-F178-4381-80E6-1ACF3E19C8C9}" srcOrd="2" destOrd="0" presId="urn:microsoft.com/office/officeart/2008/layout/AlternatingHexagons"/>
    <dgm:cxn modelId="{C1EE9344-4B37-426B-9866-036D128E9233}" type="presParOf" srcId="{5CF46FEA-04E0-4566-9FED-5AFC3E600C2F}" destId="{802902A5-19A6-4834-A607-2B9CA3E97F6B}" srcOrd="3" destOrd="0" presId="urn:microsoft.com/office/officeart/2008/layout/AlternatingHexagons"/>
    <dgm:cxn modelId="{59BCAB72-AFCB-4D52-9484-E1263E3D31AA}" type="presParOf" srcId="{5CF46FEA-04E0-4566-9FED-5AFC3E600C2F}" destId="{DAE093B1-EB68-45F8-915C-0C67BC910A7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F609F-4879-4161-A895-86313581856E}">
      <dsp:nvSpPr>
        <dsp:cNvPr id="0" name=""/>
        <dsp:cNvSpPr/>
      </dsp:nvSpPr>
      <dsp:spPr>
        <a:xfrm rot="5400000">
          <a:off x="10041487" y="1889728"/>
          <a:ext cx="4797506" cy="51680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A01E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>
            <a:solidFill>
              <a:srgbClr val="7D7D7D"/>
            </a:solidFill>
          </a:endParaRPr>
        </a:p>
      </dsp:txBody>
      <dsp:txXfrm rot="-5400000">
        <a:off x="10717565" y="2874571"/>
        <a:ext cx="3445350" cy="3198338"/>
      </dsp:txXfrm>
    </dsp:sp>
    <dsp:sp modelId="{65F9C8A3-5F9D-48E5-86C6-150797626184}">
      <dsp:nvSpPr>
        <dsp:cNvPr id="0" name=""/>
        <dsp:cNvSpPr/>
      </dsp:nvSpPr>
      <dsp:spPr>
        <a:xfrm>
          <a:off x="11216640" y="4063999"/>
          <a:ext cx="5039360" cy="27093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093B1-EB68-45F8-915C-0C67BC910A74}">
      <dsp:nvSpPr>
        <dsp:cNvPr id="0" name=""/>
        <dsp:cNvSpPr/>
      </dsp:nvSpPr>
      <dsp:spPr>
        <a:xfrm rot="5400000">
          <a:off x="2415379" y="1828768"/>
          <a:ext cx="4797506" cy="516802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76200" cap="flat" cmpd="sng" algn="ctr">
          <a:solidFill>
            <a:srgbClr val="A01E5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3091457" y="2813611"/>
        <a:ext cx="3445350" cy="3198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5" name="Shape 17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defRPr sz="2400">
        <a:latin typeface="+mn-lt"/>
        <a:ea typeface="+mn-ea"/>
        <a:cs typeface="+mn-cs"/>
        <a:sym typeface="Calibri"/>
      </a:defRPr>
    </a:lvl1pPr>
    <a:lvl2pPr indent="228600" defTabSz="1828800" latinLnBrk="0">
      <a:defRPr sz="2400">
        <a:latin typeface="+mn-lt"/>
        <a:ea typeface="+mn-ea"/>
        <a:cs typeface="+mn-cs"/>
        <a:sym typeface="Calibri"/>
      </a:defRPr>
    </a:lvl2pPr>
    <a:lvl3pPr indent="457200" defTabSz="1828800" latinLnBrk="0">
      <a:defRPr sz="2400">
        <a:latin typeface="+mn-lt"/>
        <a:ea typeface="+mn-ea"/>
        <a:cs typeface="+mn-cs"/>
        <a:sym typeface="Calibri"/>
      </a:defRPr>
    </a:lvl3pPr>
    <a:lvl4pPr indent="685800" defTabSz="1828800" latinLnBrk="0">
      <a:defRPr sz="2400">
        <a:latin typeface="+mn-lt"/>
        <a:ea typeface="+mn-ea"/>
        <a:cs typeface="+mn-cs"/>
        <a:sym typeface="Calibri"/>
      </a:defRPr>
    </a:lvl4pPr>
    <a:lvl5pPr indent="914400" defTabSz="1828800" latinLnBrk="0">
      <a:defRPr sz="2400">
        <a:latin typeface="+mn-lt"/>
        <a:ea typeface="+mn-ea"/>
        <a:cs typeface="+mn-cs"/>
        <a:sym typeface="Calibri"/>
      </a:defRPr>
    </a:lvl5pPr>
    <a:lvl6pPr indent="1143000" defTabSz="1828800" latinLnBrk="0">
      <a:defRPr sz="2400">
        <a:latin typeface="+mn-lt"/>
        <a:ea typeface="+mn-ea"/>
        <a:cs typeface="+mn-cs"/>
        <a:sym typeface="Calibri"/>
      </a:defRPr>
    </a:lvl6pPr>
    <a:lvl7pPr indent="1371600" defTabSz="1828800" latinLnBrk="0">
      <a:defRPr sz="2400">
        <a:latin typeface="+mn-lt"/>
        <a:ea typeface="+mn-ea"/>
        <a:cs typeface="+mn-cs"/>
        <a:sym typeface="Calibri"/>
      </a:defRPr>
    </a:lvl7pPr>
    <a:lvl8pPr indent="1600200" defTabSz="1828800" latinLnBrk="0">
      <a:defRPr sz="2400">
        <a:latin typeface="+mn-lt"/>
        <a:ea typeface="+mn-ea"/>
        <a:cs typeface="+mn-cs"/>
        <a:sym typeface="Calibri"/>
      </a:defRPr>
    </a:lvl8pPr>
    <a:lvl9pPr indent="1828800" defTabSz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2631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7494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1113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1044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523999"/>
            <a:ext cx="18283238" cy="1066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540526" y="1523999"/>
            <a:ext cx="5850636" cy="1066800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9696" y="2596896"/>
            <a:ext cx="14630400" cy="6510528"/>
          </a:xfrm>
        </p:spPr>
        <p:txBody>
          <a:bodyPr anchor="b">
            <a:normAutofit/>
          </a:bodyPr>
          <a:lstStyle>
            <a:lvl1pPr algn="l">
              <a:defRPr sz="11800" spc="-2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0030" y="9340492"/>
            <a:ext cx="14630400" cy="1828800"/>
          </a:xfrm>
        </p:spPr>
        <p:txBody>
          <a:bodyPr anchor="t">
            <a:normAutofit/>
          </a:bodyPr>
          <a:lstStyle>
            <a:lvl1pPr marL="0" indent="0" algn="l">
              <a:buNone/>
              <a:defRPr sz="44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914400" indent="0" algn="ctr">
              <a:buNone/>
              <a:defRPr sz="4400"/>
            </a:lvl2pPr>
            <a:lvl3pPr marL="1828800" indent="0" algn="ctr">
              <a:buNone/>
              <a:defRPr sz="4400"/>
            </a:lvl3pPr>
            <a:lvl4pPr marL="2743200" indent="0" algn="ctr">
              <a:buNone/>
              <a:defRPr sz="4000"/>
            </a:lvl4pPr>
            <a:lvl5pPr marL="3657600" indent="0" algn="ctr">
              <a:buNone/>
              <a:defRPr sz="4000"/>
            </a:lvl5pPr>
            <a:lvl6pPr marL="4572000" indent="0" algn="ctr">
              <a:buNone/>
              <a:defRPr sz="4000"/>
            </a:lvl6pPr>
            <a:lvl7pPr marL="5486400" indent="0" algn="ctr">
              <a:buNone/>
              <a:defRPr sz="4000"/>
            </a:lvl7pPr>
            <a:lvl8pPr marL="6400800" indent="0" algn="ctr">
              <a:buNone/>
              <a:defRPr sz="4000"/>
            </a:lvl8pPr>
            <a:lvl9pPr marL="7315200" indent="0" algn="ctr">
              <a:buNone/>
              <a:defRPr sz="4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4821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13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1981200"/>
            <a:ext cx="5638800" cy="990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35824" y="1737360"/>
            <a:ext cx="14630400" cy="1024128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9233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ormal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702382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4963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5824" y="2596896"/>
            <a:ext cx="14630400" cy="6510528"/>
          </a:xfrm>
        </p:spPr>
        <p:txBody>
          <a:bodyPr anchor="b">
            <a:normAutofit/>
          </a:bodyPr>
          <a:lstStyle>
            <a:lvl1pPr>
              <a:defRPr sz="11800" b="0" spc="-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0" y="9345168"/>
            <a:ext cx="14630400" cy="1828800"/>
          </a:xfrm>
        </p:spPr>
        <p:txBody>
          <a:bodyPr anchor="t">
            <a:normAutofit/>
          </a:bodyPr>
          <a:lstStyle>
            <a:lvl1pPr marL="0" indent="0">
              <a:buNone/>
              <a:defRPr sz="44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4854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35824" y="1737360"/>
            <a:ext cx="6949440" cy="10241280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36240" y="1737360"/>
            <a:ext cx="6949440" cy="10241280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9/25/17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98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5824" y="2047172"/>
            <a:ext cx="6949440" cy="161544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35824" y="3861872"/>
            <a:ext cx="6949440" cy="8046720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636926" y="2047173"/>
            <a:ext cx="6949440" cy="162634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636926" y="3861872"/>
            <a:ext cx="6949440" cy="8046720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9/25/17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288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9/25/17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651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987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" y="2286000"/>
            <a:ext cx="5669280" cy="4754880"/>
          </a:xfrm>
        </p:spPr>
        <p:txBody>
          <a:bodyPr anchor="b">
            <a:normAutofit/>
          </a:bodyPr>
          <a:lstStyle>
            <a:lvl1pPr>
              <a:defRPr sz="64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5824" y="1737360"/>
            <a:ext cx="14630400" cy="10241280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2064" y="6988352"/>
            <a:ext cx="5669280" cy="464398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FFFFFF"/>
                </a:solidFill>
              </a:defRPr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9/25/17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3046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" y="2286000"/>
            <a:ext cx="5669280" cy="4754880"/>
          </a:xfrm>
        </p:spPr>
        <p:txBody>
          <a:bodyPr anchor="b">
            <a:normAutofit/>
          </a:bodyPr>
          <a:lstStyle>
            <a:lvl1pPr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41288" y="1534838"/>
            <a:ext cx="16230460" cy="10661904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2064" y="6986016"/>
            <a:ext cx="5669280" cy="464515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FFFFFF"/>
                </a:solidFill>
              </a:defRPr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9/25/17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998203" y="12712701"/>
            <a:ext cx="11823034" cy="730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054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1517904"/>
            <a:ext cx="6887180" cy="10661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5838" y="2247675"/>
            <a:ext cx="5894964" cy="9202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3631728" y="1517904"/>
            <a:ext cx="768096" cy="10661904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38536" y="1728216"/>
            <a:ext cx="14630400" cy="10241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493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38537" y="12712701"/>
            <a:ext cx="1182303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268271" y="12712701"/>
            <a:ext cx="306185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944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7200" kern="1200" spc="-12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1828800" rtl="0" eaLnBrk="1" latinLnBrk="0" hangingPunct="1">
        <a:lnSpc>
          <a:spcPct val="90000"/>
        </a:lnSpc>
        <a:spcBef>
          <a:spcPts val="2400"/>
        </a:spcBef>
        <a:buClr>
          <a:schemeClr val="accent1"/>
        </a:buClr>
        <a:buFont typeface="Wingdings 2" pitchFamily="18" charset="2"/>
        <a:buChar char=""/>
        <a:defRPr sz="4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1371600" indent="-365760" algn="l" defTabSz="18288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Font typeface="Wingdings 2" pitchFamily="18" charset="2"/>
        <a:buChar char=""/>
        <a:defRPr sz="3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2286000" indent="-365760" algn="l" defTabSz="18288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Font typeface="Wingdings 2" pitchFamily="18" charset="2"/>
        <a:buChar char="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3200400" indent="-365760" algn="l" defTabSz="18288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Font typeface="Wingdings 2" pitchFamily="18" charset="2"/>
        <a:buChar char="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4114800" indent="-365760" algn="l" defTabSz="18288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Font typeface="Wingdings 2" pitchFamily="18" charset="2"/>
        <a:buChar char="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Font typeface="Wingdings 2" pitchFamily="18" charset="2"/>
        <a:buChar char="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Font typeface="Wingdings 2" pitchFamily="18" charset="2"/>
        <a:buChar char="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Font typeface="Wingdings 2" pitchFamily="18" charset="2"/>
        <a:buChar char="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accent1"/>
        </a:buClr>
        <a:buFont typeface="Wingdings 2" pitchFamily="18" charset="2"/>
        <a:buChar char="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jpeg"/><Relationship Id="rId12" Type="http://schemas.openxmlformats.org/officeDocument/2006/relationships/image" Target="../media/image9.png"/><Relationship Id="rId13" Type="http://schemas.openxmlformats.org/officeDocument/2006/relationships/image" Target="../media/image10.jp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sv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tif"/><Relationship Id="rId4" Type="http://schemas.openxmlformats.org/officeDocument/2006/relationships/image" Target="../media/image12.png"/><Relationship Id="rId5" Type="http://schemas.openxmlformats.org/officeDocument/2006/relationships/image" Target="../media/image23.svg"/><Relationship Id="rId6" Type="http://schemas.openxmlformats.org/officeDocument/2006/relationships/image" Target="../media/image13.png"/><Relationship Id="rId7" Type="http://schemas.openxmlformats.org/officeDocument/2006/relationships/image" Target="../media/image25.svg"/><Relationship Id="rId8" Type="http://schemas.openxmlformats.org/officeDocument/2006/relationships/image" Target="../media/image14.png"/><Relationship Id="rId9" Type="http://schemas.openxmlformats.org/officeDocument/2006/relationships/image" Target="../media/image27.svg"/><Relationship Id="rId10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6.svg"/><Relationship Id="rId5" Type="http://schemas.openxmlformats.org/officeDocument/2006/relationships/image" Target="../media/image17.png"/><Relationship Id="rId6" Type="http://schemas.openxmlformats.org/officeDocument/2006/relationships/image" Target="../media/image18.svg"/><Relationship Id="rId7" Type="http://schemas.openxmlformats.org/officeDocument/2006/relationships/image" Target="../media/image2.png"/><Relationship Id="rId8" Type="http://schemas.openxmlformats.org/officeDocument/2006/relationships/image" Target="../media/image18.png"/><Relationship Id="rId9" Type="http://schemas.openxmlformats.org/officeDocument/2006/relationships/image" Target="../media/image20.sv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9897E718-382F-4BF0-AA53-4E15FA86C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9696" y="2596896"/>
            <a:ext cx="15142464" cy="6510528"/>
          </a:xfrm>
        </p:spPr>
        <p:txBody>
          <a:bodyPr>
            <a:normAutofit/>
          </a:bodyPr>
          <a:lstStyle/>
          <a:p>
            <a:r>
              <a:rPr lang="it-IT" sz="14200" dirty="0">
                <a:latin typeface="Ubuntu" panose="020B0504030602030204" pitchFamily="34" charset="0"/>
              </a:rPr>
              <a:t>Investimenti </a:t>
            </a:r>
            <a:br>
              <a:rPr lang="it-IT" sz="14200" dirty="0">
                <a:latin typeface="Ubuntu" panose="020B0504030602030204" pitchFamily="34" charset="0"/>
              </a:rPr>
            </a:br>
            <a:r>
              <a:rPr lang="it-IT" sz="14200" dirty="0">
                <a:latin typeface="Ubuntu" panose="020B0504030602030204" pitchFamily="34" charset="0"/>
              </a:rPr>
              <a:t>e digitale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3371EC5-DF39-4C33-ABFA-0944EB2C21E2}"/>
              </a:ext>
            </a:extLst>
          </p:cNvPr>
          <p:cNvSpPr txBox="1"/>
          <p:nvPr/>
        </p:nvSpPr>
        <p:spPr>
          <a:xfrm>
            <a:off x="2139696" y="9372600"/>
            <a:ext cx="153558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>
                <a:solidFill>
                  <a:schemeClr val="bg1"/>
                </a:solidFill>
                <a:latin typeface="Ubuntu" panose="020B0504030602030204" pitchFamily="34" charset="0"/>
              </a:rPr>
              <a:t>Nuovi modi di investire nell’era </a:t>
            </a:r>
            <a:r>
              <a:rPr lang="it-IT" sz="6600" dirty="0" err="1">
                <a:solidFill>
                  <a:schemeClr val="bg1"/>
                </a:solidFill>
                <a:latin typeface="Ubuntu" panose="020B0504030602030204" pitchFamily="34" charset="0"/>
              </a:rPr>
              <a:t>FinTech</a:t>
            </a:r>
            <a:endParaRPr lang="it-IT" sz="66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7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xmlns="" id="{9D73FA9D-6705-4B5D-ADAB-A8C2C2D607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7" r="43472" b="432"/>
          <a:stretch/>
        </p:blipFill>
        <p:spPr>
          <a:xfrm>
            <a:off x="18556013" y="1504803"/>
            <a:ext cx="5827987" cy="106672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7BE53D4-CBAA-4EE3-BC92-F6F5DE352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534" y="12446350"/>
            <a:ext cx="4504944" cy="10010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371EC5-DF39-4C33-ABFA-0944EB2C21E2}"/>
              </a:ext>
            </a:extLst>
          </p:cNvPr>
          <p:cNvSpPr txBox="1"/>
          <p:nvPr/>
        </p:nvSpPr>
        <p:spPr>
          <a:xfrm>
            <a:off x="2142469" y="11403675"/>
            <a:ext cx="15884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smtClean="0">
                <a:solidFill>
                  <a:schemeClr val="bg1"/>
                </a:solidFill>
                <a:latin typeface="Ubuntu" panose="020B0504030602030204" pitchFamily="34" charset="0"/>
              </a:rPr>
              <a:t>Mario Bortoli  |  </a:t>
            </a:r>
            <a:r>
              <a:rPr lang="it-IT" sz="3600" dirty="0" smtClean="0">
                <a:solidFill>
                  <a:schemeClr val="bg1"/>
                </a:solidFill>
                <a:latin typeface="Ubuntu" panose="020B0504030602030204" pitchFamily="34" charset="0"/>
              </a:rPr>
              <a:t>Fondatore e Amministratore </a:t>
            </a:r>
            <a:r>
              <a:rPr lang="it-IT" sz="3600" smtClean="0">
                <a:solidFill>
                  <a:schemeClr val="bg1"/>
                </a:solidFill>
                <a:latin typeface="Ubuntu" panose="020B0504030602030204" pitchFamily="34" charset="0"/>
              </a:rPr>
              <a:t>Delegato  |  Euclidea </a:t>
            </a:r>
            <a:r>
              <a:rPr lang="it-IT" sz="3600" dirty="0" smtClean="0">
                <a:solidFill>
                  <a:schemeClr val="bg1"/>
                </a:solidFill>
                <a:latin typeface="Ubuntu" panose="020B0504030602030204" pitchFamily="34" charset="0"/>
              </a:rPr>
              <a:t>SIM SpA</a:t>
            </a:r>
            <a:endParaRPr lang="it-IT" sz="3600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3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>
            <a:spLocks noGrp="1"/>
          </p:cNvSpPr>
          <p:nvPr>
            <p:ph type="title"/>
          </p:nvPr>
        </p:nvSpPr>
        <p:spPr>
          <a:xfrm>
            <a:off x="414884" y="4731918"/>
            <a:ext cx="5434251" cy="283210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z="8000" dirty="0"/>
              <a:t>Grazie!</a:t>
            </a:r>
            <a:endParaRPr sz="8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884" y="7267602"/>
            <a:ext cx="5604916" cy="1292148"/>
          </a:xfrm>
          <a:ln w="25400">
            <a:miter lim="400000"/>
          </a:ln>
        </p:spPr>
        <p:txBody>
          <a:bodyPr lIns="91437" tIns="91437" rIns="91437" bIns="91437">
            <a:normAutofit/>
          </a:bodyPr>
          <a:lstStyle/>
          <a:p>
            <a:pPr marL="0" indent="0" rtl="0">
              <a:buNone/>
            </a:pPr>
            <a:r>
              <a:rPr lang="it-IT" sz="4800" b="1" dirty="0">
                <a:solidFill>
                  <a:schemeClr val="bg1"/>
                </a:solidFill>
                <a:sym typeface="Calibri"/>
              </a:rPr>
              <a:t>www.euclidea.com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3233176" y="8855599"/>
            <a:ext cx="6845137" cy="87327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7" tIns="91437" rIns="91437" bIns="91437">
            <a:normAutofit/>
          </a:bodyPr>
          <a:lstStyle>
            <a:lvl1pPr marL="0" marR="0" indent="0" algn="l" defTabSz="1828754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Ubuntu"/>
                <a:ea typeface="Ubuntu"/>
                <a:cs typeface="Ubuntu"/>
                <a:sym typeface="Ubuntu"/>
              </a:defRPr>
            </a:lvl1pPr>
            <a:lvl2pPr marL="0" marR="0" indent="0" algn="l" defTabSz="1828754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Ubuntu"/>
                <a:ea typeface="Ubuntu"/>
                <a:cs typeface="Ubuntu"/>
                <a:sym typeface="Ubuntu"/>
              </a:defRPr>
            </a:lvl2pPr>
            <a:lvl3pPr marL="0" marR="0" indent="0" algn="l" defTabSz="1828754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Ubuntu"/>
                <a:ea typeface="Ubuntu"/>
                <a:cs typeface="Ubuntu"/>
                <a:sym typeface="Ubuntu"/>
              </a:defRPr>
            </a:lvl3pPr>
            <a:lvl4pPr marL="0" marR="0" indent="0" algn="l" defTabSz="1828754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Ubuntu"/>
                <a:ea typeface="Ubuntu"/>
                <a:cs typeface="Ubuntu"/>
                <a:sym typeface="Ubuntu"/>
              </a:defRPr>
            </a:lvl4pPr>
            <a:lvl5pPr marL="0" marR="0" indent="0" algn="l" defTabSz="1828754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Ubuntu"/>
                <a:ea typeface="Ubuntu"/>
                <a:cs typeface="Ubuntu"/>
                <a:sym typeface="Ubuntu"/>
              </a:defRPr>
            </a:lvl5pPr>
            <a:lvl6pPr marL="0" marR="0" indent="0" algn="just" defTabSz="1828754" latinLnBrk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6D6E6C"/>
                </a:solidFill>
                <a:uFillTx/>
                <a:latin typeface="Ubuntu"/>
                <a:ea typeface="Ubuntu"/>
                <a:cs typeface="Ubuntu"/>
                <a:sym typeface="Ubuntu"/>
              </a:defRPr>
            </a:lvl6pPr>
            <a:lvl7pPr marL="0" marR="0" indent="0" algn="just" defTabSz="1828754" latinLnBrk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6D6E6C"/>
                </a:solidFill>
                <a:uFillTx/>
                <a:latin typeface="Ubuntu"/>
                <a:ea typeface="Ubuntu"/>
                <a:cs typeface="Ubuntu"/>
                <a:sym typeface="Ubuntu"/>
              </a:defRPr>
            </a:lvl7pPr>
            <a:lvl8pPr marL="0" marR="0" indent="0" algn="just" defTabSz="1828754" latinLnBrk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6D6E6C"/>
                </a:solidFill>
                <a:uFillTx/>
                <a:latin typeface="Ubuntu"/>
                <a:ea typeface="Ubuntu"/>
                <a:cs typeface="Ubuntu"/>
                <a:sym typeface="Ubuntu"/>
              </a:defRPr>
            </a:lvl8pPr>
            <a:lvl9pPr marL="0" marR="0" indent="0" algn="just" defTabSz="1828754" latinLnBrk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6D6E6C"/>
                </a:solidFill>
                <a:uFillTx/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hangingPunct="1"/>
            <a:r>
              <a:rPr lang="it-IT" sz="3600" dirty="0">
                <a:solidFill>
                  <a:srgbClr val="7D7D7D"/>
                </a:solidFill>
              </a:rPr>
              <a:t>facebook.com/</a:t>
            </a:r>
            <a:r>
              <a:rPr lang="it-IT" sz="3600" dirty="0" err="1">
                <a:solidFill>
                  <a:srgbClr val="7D7D7D"/>
                </a:solidFill>
              </a:rPr>
              <a:t>EuclideaSIM</a:t>
            </a:r>
            <a:r>
              <a:rPr lang="it-IT" sz="3600" dirty="0">
                <a:solidFill>
                  <a:srgbClr val="7D7D7D"/>
                </a:solidFill>
              </a:rPr>
              <a:t>/</a:t>
            </a:r>
          </a:p>
        </p:txBody>
      </p:sp>
      <p:pic>
        <p:nvPicPr>
          <p:cNvPr id="5" name="Picture 4" descr="Risultati immagini per face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9888" y="8741076"/>
            <a:ext cx="926834" cy="92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Risultati immagini per linked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8166" y="9966960"/>
            <a:ext cx="890278" cy="89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233176" y="10099660"/>
            <a:ext cx="7802951" cy="922636"/>
          </a:xfrm>
          <a:prstGeom prst="rect">
            <a:avLst/>
          </a:prstGeom>
          <a:ln w="25400">
            <a:miter lim="400000"/>
          </a:ln>
        </p:spPr>
        <p:txBody>
          <a:bodyPr lIns="91437" tIns="91437" rIns="91437" bIns="91437">
            <a:noAutofit/>
          </a:bodyPr>
          <a:lstStyle/>
          <a:p>
            <a:pPr defTabSz="1828754" hangingPunct="1">
              <a:lnSpc>
                <a:spcPct val="90000"/>
              </a:lnSpc>
              <a:spcBef>
                <a:spcPts val="2000"/>
              </a:spcBef>
            </a:pPr>
            <a:r>
              <a:rPr lang="it-IT" sz="3600" dirty="0">
                <a:solidFill>
                  <a:srgbClr val="7D7D7D"/>
                </a:solidFill>
                <a:latin typeface="Ubuntu"/>
              </a:rPr>
              <a:t>linkedin.com/company/euclidea</a:t>
            </a:r>
          </a:p>
        </p:txBody>
      </p:sp>
      <p:sp>
        <p:nvSpPr>
          <p:cNvPr id="7" name="Rectangle 6"/>
          <p:cNvSpPr/>
          <p:nvPr/>
        </p:nvSpPr>
        <p:spPr>
          <a:xfrm>
            <a:off x="13285560" y="11245689"/>
            <a:ext cx="4783682" cy="535531"/>
          </a:xfrm>
          <a:prstGeom prst="rect">
            <a:avLst/>
          </a:prstGeom>
          <a:ln w="25400">
            <a:miter lim="400000"/>
          </a:ln>
        </p:spPr>
        <p:txBody>
          <a:bodyPr lIns="91437" tIns="91437" rIns="91437" bIns="91437">
            <a:noAutofit/>
          </a:bodyPr>
          <a:lstStyle/>
          <a:p>
            <a:pPr defTabSz="1828754" hangingPunct="1">
              <a:lnSpc>
                <a:spcPct val="90000"/>
              </a:lnSpc>
              <a:spcBef>
                <a:spcPts val="2000"/>
              </a:spcBef>
            </a:pPr>
            <a:r>
              <a:rPr lang="it-IT" sz="3600" dirty="0">
                <a:solidFill>
                  <a:srgbClr val="7D7D7D"/>
                </a:solidFill>
                <a:latin typeface="Ubuntu"/>
              </a:rPr>
              <a:t>@</a:t>
            </a:r>
            <a:r>
              <a:rPr lang="it-IT" sz="3600" dirty="0" err="1">
                <a:solidFill>
                  <a:srgbClr val="7D7D7D"/>
                </a:solidFill>
                <a:latin typeface="Ubuntu"/>
              </a:rPr>
              <a:t>EuclideaSIM</a:t>
            </a:r>
            <a:endParaRPr lang="it-IT" sz="3600" dirty="0">
              <a:solidFill>
                <a:srgbClr val="7D7D7D"/>
              </a:solidFill>
              <a:latin typeface="Ubuntu"/>
            </a:endParaRPr>
          </a:p>
        </p:txBody>
      </p:sp>
      <p:pic>
        <p:nvPicPr>
          <p:cNvPr id="9" name="Picture 2" descr="Risultati immagini per twitte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5" t="18764" r="12347" b="17415"/>
          <a:stretch/>
        </p:blipFill>
        <p:spPr bwMode="auto">
          <a:xfrm>
            <a:off x="11786951" y="11022296"/>
            <a:ext cx="1107280" cy="98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890323C-CA8B-45DA-8504-EFBEEEEA17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534" y="12446350"/>
            <a:ext cx="4504944" cy="10010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0FAA955-D069-41C3-AE8F-E1B0A78599ED}"/>
              </a:ext>
            </a:extLst>
          </p:cNvPr>
          <p:cNvSpPr txBox="1"/>
          <p:nvPr/>
        </p:nvSpPr>
        <p:spPr>
          <a:xfrm>
            <a:off x="8702040" y="1874520"/>
            <a:ext cx="130149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i="1" dirty="0">
                <a:solidFill>
                  <a:srgbClr val="7D7D7D"/>
                </a:solidFill>
              </a:rPr>
              <a:t>"</a:t>
            </a:r>
            <a:r>
              <a:rPr lang="it-IT" sz="5400" i="1" dirty="0" err="1">
                <a:solidFill>
                  <a:srgbClr val="7D7D7D"/>
                </a:solidFill>
              </a:rPr>
              <a:t>Disruptors</a:t>
            </a:r>
            <a:r>
              <a:rPr lang="it-IT" sz="5400" i="1" dirty="0">
                <a:solidFill>
                  <a:srgbClr val="7D7D7D"/>
                </a:solidFill>
              </a:rPr>
              <a:t> </a:t>
            </a:r>
            <a:r>
              <a:rPr lang="it-IT" sz="5400" i="1" dirty="0" err="1">
                <a:solidFill>
                  <a:srgbClr val="7D7D7D"/>
                </a:solidFill>
              </a:rPr>
              <a:t>don’t</a:t>
            </a:r>
            <a:r>
              <a:rPr lang="it-IT" sz="5400" i="1" dirty="0">
                <a:solidFill>
                  <a:srgbClr val="7D7D7D"/>
                </a:solidFill>
              </a:rPr>
              <a:t> </a:t>
            </a:r>
            <a:r>
              <a:rPr lang="it-IT" sz="5400" i="1" dirty="0" err="1">
                <a:solidFill>
                  <a:srgbClr val="7D7D7D"/>
                </a:solidFill>
              </a:rPr>
              <a:t>have</a:t>
            </a:r>
            <a:r>
              <a:rPr lang="it-IT" sz="5400" i="1" dirty="0">
                <a:solidFill>
                  <a:srgbClr val="7D7D7D"/>
                </a:solidFill>
              </a:rPr>
              <a:t> to </a:t>
            </a:r>
            <a:r>
              <a:rPr lang="it-IT" sz="5400" i="1" dirty="0" err="1">
                <a:solidFill>
                  <a:srgbClr val="7D7D7D"/>
                </a:solidFill>
              </a:rPr>
              <a:t>discover</a:t>
            </a:r>
            <a:r>
              <a:rPr lang="it-IT" sz="5400" i="1" dirty="0">
                <a:solidFill>
                  <a:srgbClr val="7D7D7D"/>
                </a:solidFill>
              </a:rPr>
              <a:t> </a:t>
            </a:r>
            <a:r>
              <a:rPr lang="it-IT" sz="5400" i="1" dirty="0" err="1">
                <a:solidFill>
                  <a:srgbClr val="7D7D7D"/>
                </a:solidFill>
              </a:rPr>
              <a:t>something</a:t>
            </a:r>
            <a:r>
              <a:rPr lang="it-IT" sz="5400" i="1" dirty="0">
                <a:solidFill>
                  <a:srgbClr val="7D7D7D"/>
                </a:solidFill>
              </a:rPr>
              <a:t> new; </a:t>
            </a:r>
            <a:r>
              <a:rPr lang="it-IT" sz="5400" i="1" dirty="0" err="1">
                <a:solidFill>
                  <a:srgbClr val="7D7D7D"/>
                </a:solidFill>
              </a:rPr>
              <a:t>they</a:t>
            </a:r>
            <a:r>
              <a:rPr lang="it-IT" sz="5400" i="1" dirty="0">
                <a:solidFill>
                  <a:srgbClr val="7D7D7D"/>
                </a:solidFill>
              </a:rPr>
              <a:t> just </a:t>
            </a:r>
            <a:r>
              <a:rPr lang="it-IT" sz="5400" i="1" dirty="0" err="1">
                <a:solidFill>
                  <a:srgbClr val="7D7D7D"/>
                </a:solidFill>
              </a:rPr>
              <a:t>have</a:t>
            </a:r>
            <a:r>
              <a:rPr lang="it-IT" sz="5400" i="1" dirty="0">
                <a:solidFill>
                  <a:srgbClr val="7D7D7D"/>
                </a:solidFill>
              </a:rPr>
              <a:t> to </a:t>
            </a:r>
            <a:r>
              <a:rPr lang="it-IT" sz="5400" i="1" dirty="0" err="1">
                <a:solidFill>
                  <a:srgbClr val="7D7D7D"/>
                </a:solidFill>
              </a:rPr>
              <a:t>discover</a:t>
            </a:r>
            <a:r>
              <a:rPr lang="it-IT" sz="5400" i="1" dirty="0">
                <a:solidFill>
                  <a:srgbClr val="7D7D7D"/>
                </a:solidFill>
              </a:rPr>
              <a:t> a </a:t>
            </a:r>
            <a:r>
              <a:rPr lang="it-IT" sz="5400" i="1" dirty="0" err="1">
                <a:solidFill>
                  <a:srgbClr val="7D7D7D"/>
                </a:solidFill>
              </a:rPr>
              <a:t>practical</a:t>
            </a:r>
            <a:r>
              <a:rPr lang="it-IT" sz="5400" i="1" dirty="0">
                <a:solidFill>
                  <a:srgbClr val="7D7D7D"/>
                </a:solidFill>
              </a:rPr>
              <a:t> use for new </a:t>
            </a:r>
            <a:r>
              <a:rPr lang="it-IT" sz="5400" i="1" dirty="0" err="1">
                <a:solidFill>
                  <a:srgbClr val="7D7D7D"/>
                </a:solidFill>
              </a:rPr>
              <a:t>discoveries</a:t>
            </a:r>
            <a:r>
              <a:rPr lang="it-IT" sz="5400" i="1" dirty="0">
                <a:solidFill>
                  <a:srgbClr val="7D7D7D"/>
                </a:solidFill>
              </a:rPr>
              <a:t>"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xmlns="" id="{4791E1A6-D60F-4D7C-ABB6-CFF7B0B7603F}"/>
              </a:ext>
            </a:extLst>
          </p:cNvPr>
          <p:cNvSpPr txBox="1">
            <a:spLocks/>
          </p:cNvSpPr>
          <p:nvPr/>
        </p:nvSpPr>
        <p:spPr>
          <a:xfrm>
            <a:off x="11786951" y="4683236"/>
            <a:ext cx="6845137" cy="87327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37" tIns="91437" rIns="91437" bIns="91437">
            <a:normAutofit/>
          </a:bodyPr>
          <a:lstStyle>
            <a:lvl1pPr marL="0" marR="0" indent="0" algn="l" defTabSz="1828754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Ubuntu"/>
                <a:ea typeface="Ubuntu"/>
                <a:cs typeface="Ubuntu"/>
                <a:sym typeface="Ubuntu"/>
              </a:defRPr>
            </a:lvl1pPr>
            <a:lvl2pPr marL="0" marR="0" indent="0" algn="l" defTabSz="1828754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Ubuntu"/>
                <a:ea typeface="Ubuntu"/>
                <a:cs typeface="Ubuntu"/>
                <a:sym typeface="Ubuntu"/>
              </a:defRPr>
            </a:lvl2pPr>
            <a:lvl3pPr marL="0" marR="0" indent="0" algn="l" defTabSz="1828754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Ubuntu"/>
                <a:ea typeface="Ubuntu"/>
                <a:cs typeface="Ubuntu"/>
                <a:sym typeface="Ubuntu"/>
              </a:defRPr>
            </a:lvl3pPr>
            <a:lvl4pPr marL="0" marR="0" indent="0" algn="l" defTabSz="1828754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Ubuntu"/>
                <a:ea typeface="Ubuntu"/>
                <a:cs typeface="Ubuntu"/>
                <a:sym typeface="Ubuntu"/>
              </a:defRPr>
            </a:lvl4pPr>
            <a:lvl5pPr marL="0" marR="0" indent="0" algn="l" defTabSz="1828754" latinLnBrk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Ubuntu"/>
                <a:ea typeface="Ubuntu"/>
                <a:cs typeface="Ubuntu"/>
                <a:sym typeface="Ubuntu"/>
              </a:defRPr>
            </a:lvl5pPr>
            <a:lvl6pPr marL="0" marR="0" indent="0" algn="just" defTabSz="1828754" latinLnBrk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6D6E6C"/>
                </a:solidFill>
                <a:uFillTx/>
                <a:latin typeface="Ubuntu"/>
                <a:ea typeface="Ubuntu"/>
                <a:cs typeface="Ubuntu"/>
                <a:sym typeface="Ubuntu"/>
              </a:defRPr>
            </a:lvl6pPr>
            <a:lvl7pPr marL="0" marR="0" indent="0" algn="just" defTabSz="1828754" latinLnBrk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6D6E6C"/>
                </a:solidFill>
                <a:uFillTx/>
                <a:latin typeface="Ubuntu"/>
                <a:ea typeface="Ubuntu"/>
                <a:cs typeface="Ubuntu"/>
                <a:sym typeface="Ubuntu"/>
              </a:defRPr>
            </a:lvl7pPr>
            <a:lvl8pPr marL="0" marR="0" indent="0" algn="just" defTabSz="1828754" latinLnBrk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6D6E6C"/>
                </a:solidFill>
                <a:uFillTx/>
                <a:latin typeface="Ubuntu"/>
                <a:ea typeface="Ubuntu"/>
                <a:cs typeface="Ubuntu"/>
                <a:sym typeface="Ubuntu"/>
              </a:defRPr>
            </a:lvl8pPr>
            <a:lvl9pPr marL="0" marR="0" indent="0" algn="just" defTabSz="1828754" latinLnBrk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6D6E6C"/>
                </a:solidFill>
                <a:uFillTx/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algn="ctr" hangingPunct="1"/>
            <a:r>
              <a:rPr lang="it-IT" sz="1800" dirty="0" err="1">
                <a:solidFill>
                  <a:srgbClr val="7D7D7D"/>
                </a:solidFill>
              </a:rPr>
              <a:t>Jay</a:t>
            </a:r>
            <a:r>
              <a:rPr lang="it-IT" sz="1800" dirty="0">
                <a:solidFill>
                  <a:srgbClr val="7D7D7D"/>
                </a:solidFill>
              </a:rPr>
              <a:t> </a:t>
            </a:r>
            <a:r>
              <a:rPr lang="it-IT" sz="1800" dirty="0" err="1">
                <a:solidFill>
                  <a:srgbClr val="7D7D7D"/>
                </a:solidFill>
              </a:rPr>
              <a:t>S</a:t>
            </a:r>
            <a:r>
              <a:rPr lang="it-IT" sz="1800" dirty="0" err="1" smtClean="0">
                <a:solidFill>
                  <a:srgbClr val="7D7D7D"/>
                </a:solidFill>
              </a:rPr>
              <a:t>amit</a:t>
            </a:r>
            <a:endParaRPr lang="it-IT" sz="1800" dirty="0">
              <a:solidFill>
                <a:srgbClr val="7D7D7D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xfrm>
            <a:off x="228600" y="2247675"/>
            <a:ext cx="6522720" cy="92023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z="9600" dirty="0" smtClean="0"/>
              <a:t>Investire online</a:t>
            </a:r>
            <a:endParaRPr sz="9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F60FB1F-A551-4F56-B86A-D34D719E1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534" y="12446350"/>
            <a:ext cx="4504944" cy="100109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B573E0-1191-4DA4-90BC-13E6F4FC8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8536" y="1728216"/>
            <a:ext cx="11994110" cy="5852991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it-IT" dirty="0" smtClean="0">
                <a:solidFill>
                  <a:srgbClr val="7D7D7D"/>
                </a:solidFill>
              </a:rPr>
              <a:t>Piattaforme di Trading Online</a:t>
            </a:r>
          </a:p>
          <a:p>
            <a:pPr>
              <a:lnSpc>
                <a:spcPct val="100000"/>
              </a:lnSpc>
            </a:pPr>
            <a:r>
              <a:rPr lang="it-IT" dirty="0" smtClean="0">
                <a:solidFill>
                  <a:srgbClr val="7D7D7D"/>
                </a:solidFill>
              </a:rPr>
              <a:t>“Supermercati” online di fondi comuni d’investimento</a:t>
            </a:r>
          </a:p>
          <a:p>
            <a:pPr>
              <a:lnSpc>
                <a:spcPct val="100000"/>
              </a:lnSpc>
            </a:pPr>
            <a:endParaRPr lang="it-IT" sz="1100" dirty="0" smtClean="0">
              <a:solidFill>
                <a:srgbClr val="7D7D7D"/>
              </a:solidFill>
            </a:endParaRPr>
          </a:p>
          <a:p>
            <a:pPr>
              <a:lnSpc>
                <a:spcPct val="100000"/>
              </a:lnSpc>
            </a:pPr>
            <a:r>
              <a:rPr lang="it-IT" dirty="0" smtClean="0">
                <a:solidFill>
                  <a:srgbClr val="7D7D7D"/>
                </a:solidFill>
              </a:rPr>
              <a:t>Peer-to-Peer </a:t>
            </a:r>
            <a:r>
              <a:rPr lang="it-IT" dirty="0" err="1">
                <a:solidFill>
                  <a:srgbClr val="7D7D7D"/>
                </a:solidFill>
              </a:rPr>
              <a:t>Lending</a:t>
            </a:r>
            <a:r>
              <a:rPr lang="it-IT" dirty="0">
                <a:solidFill>
                  <a:srgbClr val="7D7D7D"/>
                </a:solidFill>
              </a:rPr>
              <a:t> / Marketplace </a:t>
            </a:r>
            <a:r>
              <a:rPr lang="it-IT" dirty="0" err="1">
                <a:solidFill>
                  <a:srgbClr val="7D7D7D"/>
                </a:solidFill>
              </a:rPr>
              <a:t>Lending</a:t>
            </a:r>
            <a:endParaRPr lang="it-IT" dirty="0">
              <a:solidFill>
                <a:srgbClr val="7D7D7D"/>
              </a:solidFill>
            </a:endParaRPr>
          </a:p>
          <a:p>
            <a:pPr>
              <a:lnSpc>
                <a:spcPct val="100000"/>
              </a:lnSpc>
            </a:pPr>
            <a:r>
              <a:rPr lang="it-IT" dirty="0" err="1" smtClean="0">
                <a:solidFill>
                  <a:srgbClr val="7D7D7D"/>
                </a:solidFill>
              </a:rPr>
              <a:t>Crowdfunding</a:t>
            </a:r>
            <a:endParaRPr lang="it-IT" dirty="0">
              <a:solidFill>
                <a:srgbClr val="7D7D7D"/>
              </a:solidFill>
            </a:endParaRPr>
          </a:p>
          <a:p>
            <a:pPr>
              <a:lnSpc>
                <a:spcPct val="100000"/>
              </a:lnSpc>
            </a:pPr>
            <a:r>
              <a:rPr lang="it-IT" b="1" dirty="0" err="1">
                <a:solidFill>
                  <a:srgbClr val="A01E5A"/>
                </a:solidFill>
              </a:rPr>
              <a:t>Robo-Advisory</a:t>
            </a:r>
            <a:r>
              <a:rPr lang="it-IT" b="1" dirty="0">
                <a:solidFill>
                  <a:srgbClr val="A01E5A"/>
                </a:solidFill>
              </a:rPr>
              <a:t> / Digital </a:t>
            </a:r>
            <a:r>
              <a:rPr lang="it-IT" b="1" dirty="0" err="1">
                <a:solidFill>
                  <a:srgbClr val="A01E5A"/>
                </a:solidFill>
              </a:rPr>
              <a:t>Wealth</a:t>
            </a:r>
            <a:r>
              <a:rPr lang="it-IT" b="1" dirty="0">
                <a:solidFill>
                  <a:srgbClr val="A01E5A"/>
                </a:solidFill>
              </a:rPr>
              <a:t> Management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32646" y="2247675"/>
            <a:ext cx="3474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smtClean="0">
                <a:solidFill>
                  <a:srgbClr val="7D7D7D"/>
                </a:solidFill>
              </a:rPr>
              <a:t>Anni 2000</a:t>
            </a:r>
            <a:endParaRPr lang="it-IT" sz="4400">
              <a:solidFill>
                <a:srgbClr val="7D7D7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32646" y="5660758"/>
            <a:ext cx="3474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>
                <a:solidFill>
                  <a:srgbClr val="7D7D7D"/>
                </a:solidFill>
              </a:rPr>
              <a:t>Anni 2010</a:t>
            </a:r>
            <a:endParaRPr lang="it-IT" sz="4400" dirty="0">
              <a:solidFill>
                <a:srgbClr val="7D7D7D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555657" y="7948514"/>
            <a:ext cx="15138089" cy="33251"/>
          </a:xfrm>
          <a:prstGeom prst="line">
            <a:avLst/>
          </a:prstGeom>
          <a:ln w="50800">
            <a:solidFill>
              <a:srgbClr val="7D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58B573E0-1191-4DA4-90BC-13E6F4FC80D9}"/>
              </a:ext>
            </a:extLst>
          </p:cNvPr>
          <p:cNvSpPr txBox="1">
            <a:spLocks/>
          </p:cNvSpPr>
          <p:nvPr/>
        </p:nvSpPr>
        <p:spPr>
          <a:xfrm>
            <a:off x="7738536" y="8415574"/>
            <a:ext cx="11994110" cy="39754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65760" indent="-365760" algn="l" defTabSz="18288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accent1"/>
              </a:buClr>
              <a:buFont typeface="Wingdings 2" pitchFamily="18" charset="2"/>
              <a:buChar char=""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71600" indent="-36576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286000" indent="-36576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400" indent="-36576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800" indent="-36576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it-IT" dirty="0" smtClean="0">
                <a:solidFill>
                  <a:srgbClr val="7D7D7D"/>
                </a:solidFill>
              </a:rPr>
              <a:t>Attenzione a:</a:t>
            </a:r>
          </a:p>
          <a:p>
            <a:pPr>
              <a:lnSpc>
                <a:spcPct val="100000"/>
              </a:lnSpc>
            </a:pPr>
            <a:r>
              <a:rPr lang="it-IT" dirty="0" smtClean="0">
                <a:solidFill>
                  <a:srgbClr val="7D7D7D"/>
                </a:solidFill>
              </a:rPr>
              <a:t>Costi</a:t>
            </a:r>
          </a:p>
          <a:p>
            <a:pPr>
              <a:lnSpc>
                <a:spcPct val="100000"/>
              </a:lnSpc>
            </a:pPr>
            <a:r>
              <a:rPr lang="it-IT" dirty="0" smtClean="0">
                <a:solidFill>
                  <a:srgbClr val="7D7D7D"/>
                </a:solidFill>
              </a:rPr>
              <a:t>Liquidità e liquidabilità</a:t>
            </a:r>
          </a:p>
          <a:p>
            <a:pPr>
              <a:lnSpc>
                <a:spcPct val="100000"/>
              </a:lnSpc>
            </a:pPr>
            <a:r>
              <a:rPr lang="it-IT" dirty="0" smtClean="0">
                <a:solidFill>
                  <a:srgbClr val="7D7D7D"/>
                </a:solidFill>
              </a:rPr>
              <a:t>Speculazione vs. investimento</a:t>
            </a:r>
          </a:p>
          <a:p>
            <a:pPr>
              <a:lnSpc>
                <a:spcPct val="100000"/>
              </a:lnSpc>
            </a:pPr>
            <a:endParaRPr lang="it-IT" dirty="0">
              <a:solidFill>
                <a:srgbClr val="7D7D7D"/>
              </a:solidFill>
              <a:highlight>
                <a:srgbClr val="14E6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978367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xfrm>
            <a:off x="137160" y="2247675"/>
            <a:ext cx="6812280" cy="920236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z="8800" dirty="0"/>
              <a:t>Digital </a:t>
            </a:r>
            <a:r>
              <a:rPr lang="it-IT" sz="8800" dirty="0" err="1"/>
              <a:t>Wealth</a:t>
            </a:r>
            <a:r>
              <a:rPr lang="it-IT" sz="8800" dirty="0"/>
              <a:t> Management</a:t>
            </a:r>
            <a:endParaRPr sz="8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FCA1B5-CF1A-4B92-9735-09135EF7C70E}"/>
              </a:ext>
            </a:extLst>
          </p:cNvPr>
          <p:cNvSpPr txBox="1"/>
          <p:nvPr/>
        </p:nvSpPr>
        <p:spPr>
          <a:xfrm>
            <a:off x="12006262" y="1577201"/>
            <a:ext cx="7421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dirty="0" err="1" smtClean="0">
                <a:solidFill>
                  <a:srgbClr val="7D7D7D"/>
                </a:solidFill>
              </a:rPr>
              <a:t>Robo</a:t>
            </a:r>
            <a:r>
              <a:rPr lang="it-IT" sz="7200" dirty="0" smtClean="0">
                <a:solidFill>
                  <a:srgbClr val="7D7D7D"/>
                </a:solidFill>
              </a:rPr>
              <a:t>-Advisor</a:t>
            </a:r>
            <a:endParaRPr lang="it-IT" sz="7200" dirty="0">
              <a:solidFill>
                <a:srgbClr val="7D7D7D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723CD4C8-2A30-4DF2-95AD-C8C694A63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6086" y="3487560"/>
            <a:ext cx="12313920" cy="5168497"/>
          </a:xfrm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4800" dirty="0">
                <a:solidFill>
                  <a:srgbClr val="7D7D7D"/>
                </a:solidFill>
              </a:rPr>
              <a:t>Servizi online di gestione del portafoglio</a:t>
            </a:r>
          </a:p>
          <a:p>
            <a:pPr algn="ctr">
              <a:lnSpc>
                <a:spcPct val="100000"/>
              </a:lnSpc>
            </a:pPr>
            <a:r>
              <a:rPr lang="it-IT" sz="4800" dirty="0" smtClean="0">
                <a:solidFill>
                  <a:srgbClr val="7D7D7D"/>
                </a:solidFill>
              </a:rPr>
              <a:t>Algoritmi</a:t>
            </a:r>
            <a:endParaRPr lang="it-IT" sz="4800" dirty="0">
              <a:solidFill>
                <a:srgbClr val="7D7D7D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it-IT" sz="4800" dirty="0">
                <a:solidFill>
                  <a:srgbClr val="7D7D7D"/>
                </a:solidFill>
              </a:rPr>
              <a:t>Costi </a:t>
            </a:r>
            <a:r>
              <a:rPr lang="it-IT" sz="4800" dirty="0" smtClean="0">
                <a:solidFill>
                  <a:srgbClr val="7D7D7D"/>
                </a:solidFill>
              </a:rPr>
              <a:t>bassi</a:t>
            </a:r>
            <a:endParaRPr lang="it-IT" sz="4800" dirty="0">
              <a:solidFill>
                <a:srgbClr val="7D7D7D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it-IT" sz="4800" dirty="0">
                <a:solidFill>
                  <a:srgbClr val="7D7D7D"/>
                </a:solidFill>
              </a:rPr>
              <a:t>G</a:t>
            </a:r>
            <a:r>
              <a:rPr lang="it-IT" sz="4800" dirty="0" smtClean="0">
                <a:solidFill>
                  <a:srgbClr val="7D7D7D"/>
                </a:solidFill>
              </a:rPr>
              <a:t>estione passiva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9EA8F96-E990-40D7-B937-D2A59027A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3924" y="9366088"/>
            <a:ext cx="6726555" cy="30802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3FCF028-F3E8-48DD-90DC-5497198A0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534" y="12446350"/>
            <a:ext cx="4504944" cy="100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038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D6E581F9-E7A3-4457-9694-C5AF8C7A55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714085"/>
              </p:ext>
            </p:extLst>
          </p:nvPr>
        </p:nvGraphicFramePr>
        <p:xfrm>
          <a:off x="6746240" y="5301151"/>
          <a:ext cx="16256000" cy="108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6683" y="2247675"/>
            <a:ext cx="6492877" cy="9202366"/>
          </a:xfrm>
        </p:spPr>
        <p:txBody>
          <a:bodyPr>
            <a:normAutofit/>
          </a:bodyPr>
          <a:lstStyle/>
          <a:p>
            <a:r>
              <a:rPr lang="it-IT" sz="9600" dirty="0"/>
              <a:t>I </a:t>
            </a:r>
            <a:r>
              <a:rPr lang="it-IT" sz="9600" dirty="0" err="1"/>
              <a:t>Robo</a:t>
            </a:r>
            <a:r>
              <a:rPr lang="it-IT" sz="9600" dirty="0"/>
              <a:t> Advisor non sono tutti uguali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D07C18C7-B0C7-4F05-B7F2-192277593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9040" y="6430212"/>
            <a:ext cx="14630400" cy="1365504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it-IT" sz="7200" dirty="0">
                <a:solidFill>
                  <a:srgbClr val="7D7D7D"/>
                </a:solidFill>
              </a:rPr>
              <a:t>Consulenza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AB6D64C-E9D1-4335-9C8D-EA269CD71696}"/>
              </a:ext>
            </a:extLst>
          </p:cNvPr>
          <p:cNvSpPr txBox="1"/>
          <p:nvPr/>
        </p:nvSpPr>
        <p:spPr>
          <a:xfrm>
            <a:off x="9631680" y="8140393"/>
            <a:ext cx="3855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7D7D7D"/>
                </a:solidFill>
              </a:rPr>
              <a:t>Generica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64262C2-CD06-4B5A-851D-8A5CF336FCF9}"/>
              </a:ext>
            </a:extLst>
          </p:cNvPr>
          <p:cNvSpPr txBox="1"/>
          <p:nvPr/>
        </p:nvSpPr>
        <p:spPr>
          <a:xfrm>
            <a:off x="17038320" y="8140393"/>
            <a:ext cx="4511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7D7D7D"/>
                </a:solidFill>
              </a:rPr>
              <a:t>Personalizzata</a:t>
            </a:r>
          </a:p>
        </p:txBody>
      </p:sp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F335F0B7-E323-4726-9571-6CC66C1922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685" y="9144679"/>
            <a:ext cx="895350" cy="1021513"/>
          </a:xfrm>
          <a:prstGeom prst="rect">
            <a:avLst/>
          </a:prstGeom>
        </p:spPr>
      </p:pic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9A9CC765-B12D-4DF1-81F6-9B784987EF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0" b="29200"/>
          <a:stretch/>
        </p:blipFill>
        <p:spPr>
          <a:xfrm>
            <a:off x="9654540" y="10385722"/>
            <a:ext cx="1905000" cy="777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3E48404-2EB4-41BA-9A46-7BB75776FD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58" y="10201064"/>
            <a:ext cx="2283460" cy="369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E9FB6C5-8EA8-41AE-95E3-9C0E9A8D89B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11" b="41208"/>
          <a:stretch/>
        </p:blipFill>
        <p:spPr>
          <a:xfrm>
            <a:off x="11262080" y="9256289"/>
            <a:ext cx="2225320" cy="46854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7853371E-7A82-45D0-BAA3-25E949E849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0" b="29200"/>
          <a:stretch/>
        </p:blipFill>
        <p:spPr>
          <a:xfrm>
            <a:off x="16916400" y="9271494"/>
            <a:ext cx="1905000" cy="7772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CFA7EB3-2E34-4931-A323-2A5914A9F04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11" b="41208"/>
          <a:stretch/>
        </p:blipFill>
        <p:spPr>
          <a:xfrm>
            <a:off x="17019022" y="10185805"/>
            <a:ext cx="2225320" cy="46854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E509EFC-6D90-4618-B910-DCF8F29DD6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1159" y="9316067"/>
            <a:ext cx="2601360" cy="1463266"/>
          </a:xfrm>
          <a:prstGeom prst="rect">
            <a:avLst/>
          </a:prstGeom>
        </p:spPr>
      </p:pic>
      <p:sp>
        <p:nvSpPr>
          <p:cNvPr id="21" name="Text Placeholder 5">
            <a:extLst>
              <a:ext uri="{FF2B5EF4-FFF2-40B4-BE49-F238E27FC236}">
                <a16:creationId xmlns:a16="http://schemas.microsoft.com/office/drawing/2014/main" xmlns="" id="{E57B27C3-E712-40AA-B4F6-7E0A641AD8C6}"/>
              </a:ext>
            </a:extLst>
          </p:cNvPr>
          <p:cNvSpPr txBox="1">
            <a:spLocks/>
          </p:cNvSpPr>
          <p:nvPr/>
        </p:nvSpPr>
        <p:spPr>
          <a:xfrm>
            <a:off x="7559040" y="1519081"/>
            <a:ext cx="14630400" cy="1365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65760" indent="-365760" algn="l" defTabSz="18288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accent1"/>
              </a:buClr>
              <a:buFont typeface="Wingdings 2" pitchFamily="18" charset="2"/>
              <a:buChar char=""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71600" indent="-36576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286000" indent="-36576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400" indent="-36576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800" indent="-36576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it-IT" sz="7200" dirty="0">
                <a:solidFill>
                  <a:srgbClr val="7D7D7D"/>
                </a:solidFill>
              </a:rPr>
              <a:t>Gestione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C951963D-770C-4CA2-AC5C-9AFC1AC20A5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6" b="26562"/>
          <a:stretch/>
        </p:blipFill>
        <p:spPr>
          <a:xfrm>
            <a:off x="8018929" y="2911008"/>
            <a:ext cx="5176222" cy="92957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DCA33375-D2C2-47FF-9F32-82EE17B0463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072" y="2939100"/>
            <a:ext cx="5217749" cy="69247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4CB71E7-1BB0-4947-BF32-F66877681804}"/>
              </a:ext>
            </a:extLst>
          </p:cNvPr>
          <p:cNvSpPr txBox="1"/>
          <p:nvPr/>
        </p:nvSpPr>
        <p:spPr>
          <a:xfrm>
            <a:off x="13964918" y="5246636"/>
            <a:ext cx="2008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14E6FF"/>
                </a:solidFill>
              </a:rPr>
              <a:t>vs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05CBE975-E4EA-4D6D-BED6-48D02D4D28EF}"/>
              </a:ext>
            </a:extLst>
          </p:cNvPr>
          <p:cNvCxnSpPr/>
          <p:nvPr/>
        </p:nvCxnSpPr>
        <p:spPr>
          <a:xfrm flipH="1">
            <a:off x="7452360" y="5597408"/>
            <a:ext cx="6845987" cy="0"/>
          </a:xfrm>
          <a:prstGeom prst="line">
            <a:avLst/>
          </a:prstGeom>
          <a:ln>
            <a:solidFill>
              <a:srgbClr val="14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CE59CFA7-C75E-41C6-8264-2B4403D68C8D}"/>
              </a:ext>
            </a:extLst>
          </p:cNvPr>
          <p:cNvCxnSpPr>
            <a:cxnSpLocks/>
          </p:cNvCxnSpPr>
          <p:nvPr/>
        </p:nvCxnSpPr>
        <p:spPr>
          <a:xfrm flipH="1">
            <a:off x="15486445" y="5597408"/>
            <a:ext cx="7515795" cy="0"/>
          </a:xfrm>
          <a:prstGeom prst="line">
            <a:avLst/>
          </a:prstGeom>
          <a:ln>
            <a:solidFill>
              <a:srgbClr val="14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0871A45-2FB3-443B-A64F-2B649FA5B19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534" y="12446350"/>
            <a:ext cx="4504944" cy="1001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161" y="3867001"/>
            <a:ext cx="3870158" cy="86003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951963D-770C-4CA2-AC5C-9AFC1AC20A5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6" b="26562"/>
          <a:stretch/>
        </p:blipFill>
        <p:spPr>
          <a:xfrm>
            <a:off x="18294602" y="11026023"/>
            <a:ext cx="2167237" cy="38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113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60AE5E-CE2C-49AF-86B2-0B5FFF2646BB}"/>
              </a:ext>
            </a:extLst>
          </p:cNvPr>
          <p:cNvSpPr txBox="1"/>
          <p:nvPr/>
        </p:nvSpPr>
        <p:spPr>
          <a:xfrm>
            <a:off x="13995398" y="6291850"/>
            <a:ext cx="2008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14E6FF"/>
                </a:solidFill>
              </a:rPr>
              <a:t>vs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898AD47-718B-4BB2-97EA-5EE9A6113BAF}"/>
              </a:ext>
            </a:extLst>
          </p:cNvPr>
          <p:cNvCxnSpPr/>
          <p:nvPr/>
        </p:nvCxnSpPr>
        <p:spPr>
          <a:xfrm flipH="1">
            <a:off x="7482840" y="6642622"/>
            <a:ext cx="6845987" cy="0"/>
          </a:xfrm>
          <a:prstGeom prst="line">
            <a:avLst/>
          </a:prstGeom>
          <a:ln>
            <a:solidFill>
              <a:srgbClr val="14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2C66FB8-4762-426B-8DF9-1A4B3E917399}"/>
              </a:ext>
            </a:extLst>
          </p:cNvPr>
          <p:cNvCxnSpPr>
            <a:cxnSpLocks/>
          </p:cNvCxnSpPr>
          <p:nvPr/>
        </p:nvCxnSpPr>
        <p:spPr>
          <a:xfrm flipH="1">
            <a:off x="15516925" y="6642622"/>
            <a:ext cx="7515795" cy="0"/>
          </a:xfrm>
          <a:prstGeom prst="line">
            <a:avLst/>
          </a:prstGeom>
          <a:ln>
            <a:solidFill>
              <a:srgbClr val="14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5">
            <a:extLst>
              <a:ext uri="{FF2B5EF4-FFF2-40B4-BE49-F238E27FC236}">
                <a16:creationId xmlns:a16="http://schemas.microsoft.com/office/drawing/2014/main" xmlns="" id="{175DCFCB-5390-4E50-BFC1-9C80498DB63D}"/>
              </a:ext>
            </a:extLst>
          </p:cNvPr>
          <p:cNvSpPr txBox="1">
            <a:spLocks/>
          </p:cNvSpPr>
          <p:nvPr/>
        </p:nvSpPr>
        <p:spPr>
          <a:xfrm>
            <a:off x="7684424" y="1439771"/>
            <a:ext cx="14630400" cy="1365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65760" indent="-365760" algn="l" defTabSz="18288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accent1"/>
              </a:buClr>
              <a:buFont typeface="Wingdings 2" pitchFamily="18" charset="2"/>
              <a:buChar char=""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71600" indent="-36576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286000" indent="-36576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400" indent="-36576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800" indent="-36576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it-IT" sz="7200" dirty="0">
                <a:solidFill>
                  <a:srgbClr val="7D7D7D"/>
                </a:solidFill>
              </a:rPr>
              <a:t>Servizio Digitale Puro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xmlns="" id="{55A125FE-83FA-4301-98F2-7FF3A274C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4424" y="7629586"/>
            <a:ext cx="14630400" cy="1365504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it-IT" sz="7200" dirty="0">
                <a:solidFill>
                  <a:srgbClr val="7D7D7D"/>
                </a:solidFill>
              </a:rPr>
              <a:t>Servizio Digitale Ibrido</a:t>
            </a:r>
          </a:p>
          <a:p>
            <a:pPr marL="0" indent="0" algn="ctr">
              <a:buNone/>
            </a:pPr>
            <a:endParaRPr lang="it-IT" sz="7200" dirty="0">
              <a:solidFill>
                <a:srgbClr val="7D7D7D"/>
              </a:solidFill>
            </a:endParaRPr>
          </a:p>
        </p:txBody>
      </p:sp>
      <p:pic>
        <p:nvPicPr>
          <p:cNvPr id="21" name="pasted-image.tiff">
            <a:extLst>
              <a:ext uri="{FF2B5EF4-FFF2-40B4-BE49-F238E27FC236}">
                <a16:creationId xmlns:a16="http://schemas.microsoft.com/office/drawing/2014/main" xmlns="" id="{70AD6DDD-4C2C-4A91-AAA0-2B2751DA4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3553" r="24638"/>
          <a:stretch>
            <a:fillRect/>
          </a:stretch>
        </p:blipFill>
        <p:spPr>
          <a:xfrm>
            <a:off x="11301743" y="3156047"/>
            <a:ext cx="1972301" cy="3191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pasted-image.tiff">
            <a:extLst>
              <a:ext uri="{FF2B5EF4-FFF2-40B4-BE49-F238E27FC236}">
                <a16:creationId xmlns:a16="http://schemas.microsoft.com/office/drawing/2014/main" xmlns="" id="{8283F7FC-EAC6-4BFD-A9E8-10F95FE82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3553" r="24638"/>
          <a:stretch>
            <a:fillRect/>
          </a:stretch>
        </p:blipFill>
        <p:spPr>
          <a:xfrm>
            <a:off x="16423430" y="3128440"/>
            <a:ext cx="1972301" cy="3191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Graphic 25" descr="Wallet">
            <a:extLst>
              <a:ext uri="{FF2B5EF4-FFF2-40B4-BE49-F238E27FC236}">
                <a16:creationId xmlns:a16="http://schemas.microsoft.com/office/drawing/2014/main" xmlns="" id="{6EE5679E-2C54-41CB-95FB-F63221AC7E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542424" y="4145280"/>
            <a:ext cx="914400" cy="914400"/>
          </a:xfrm>
          <a:prstGeom prst="rect">
            <a:avLst/>
          </a:prstGeom>
        </p:spPr>
      </p:pic>
      <p:pic>
        <p:nvPicPr>
          <p:cNvPr id="28" name="Graphic 27" descr="Handshake">
            <a:extLst>
              <a:ext uri="{FF2B5EF4-FFF2-40B4-BE49-F238E27FC236}">
                <a16:creationId xmlns:a16="http://schemas.microsoft.com/office/drawing/2014/main" xmlns="" id="{7B02F2F5-2D3D-429C-B4B4-BD4A1ED1AE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4185956" y="10029743"/>
            <a:ext cx="1627334" cy="1627334"/>
          </a:xfrm>
          <a:prstGeom prst="rect">
            <a:avLst/>
          </a:prstGeom>
        </p:spPr>
      </p:pic>
      <p:pic>
        <p:nvPicPr>
          <p:cNvPr id="30" name="pasted-image.tiff">
            <a:extLst>
              <a:ext uri="{FF2B5EF4-FFF2-40B4-BE49-F238E27FC236}">
                <a16:creationId xmlns:a16="http://schemas.microsoft.com/office/drawing/2014/main" xmlns="" id="{F5AACA52-0C3C-4A71-9DC0-8D43D359C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3553" r="24638"/>
          <a:stretch>
            <a:fillRect/>
          </a:stretch>
        </p:blipFill>
        <p:spPr>
          <a:xfrm>
            <a:off x="16705776" y="8965458"/>
            <a:ext cx="1972301" cy="3191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Graphic 30" descr="Man">
            <a:extLst>
              <a:ext uri="{FF2B5EF4-FFF2-40B4-BE49-F238E27FC236}">
                <a16:creationId xmlns:a16="http://schemas.microsoft.com/office/drawing/2014/main" xmlns="" id="{C1FC0058-7295-49EC-83FE-5362C1AC70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208375" y="9216271"/>
            <a:ext cx="2444775" cy="2788920"/>
          </a:xfrm>
          <a:prstGeom prst="rect">
            <a:avLst/>
          </a:prstGeom>
        </p:spPr>
      </p:pic>
      <p:pic>
        <p:nvPicPr>
          <p:cNvPr id="34" name="Graphic 33" descr="Laptop">
            <a:extLst>
              <a:ext uri="{FF2B5EF4-FFF2-40B4-BE49-F238E27FC236}">
                <a16:creationId xmlns:a16="http://schemas.microsoft.com/office/drawing/2014/main" xmlns="" id="{D0079C78-416C-4503-83E2-183E9B73FB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3293471" y="3255500"/>
            <a:ext cx="3412305" cy="2936896"/>
          </a:xfrm>
          <a:prstGeom prst="rect">
            <a:avLst/>
          </a:prstGeom>
        </p:spPr>
      </p:pic>
      <p:sp>
        <p:nvSpPr>
          <p:cNvPr id="37" name="Titolo 1">
            <a:extLst>
              <a:ext uri="{FF2B5EF4-FFF2-40B4-BE49-F238E27FC236}">
                <a16:creationId xmlns:a16="http://schemas.microsoft.com/office/drawing/2014/main" xmlns="" id="{C8E59D70-035D-4440-A54E-FAF10DC37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683" y="2247675"/>
            <a:ext cx="6492877" cy="9202366"/>
          </a:xfrm>
        </p:spPr>
        <p:txBody>
          <a:bodyPr>
            <a:normAutofit/>
          </a:bodyPr>
          <a:lstStyle/>
          <a:p>
            <a:r>
              <a:rPr lang="it-IT" sz="9600" dirty="0"/>
              <a:t>I </a:t>
            </a:r>
            <a:r>
              <a:rPr lang="it-IT" sz="9600" dirty="0" err="1"/>
              <a:t>Robo</a:t>
            </a:r>
            <a:r>
              <a:rPr lang="it-IT" sz="9600" dirty="0"/>
              <a:t> Advisor non sono tutti uguali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0A80AB12-EAB8-42E9-9F8A-C81083C885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534" y="12446350"/>
            <a:ext cx="4504944" cy="1001099"/>
          </a:xfrm>
          <a:prstGeom prst="rect">
            <a:avLst/>
          </a:prstGeom>
        </p:spPr>
      </p:pic>
      <p:pic>
        <p:nvPicPr>
          <p:cNvPr id="33" name="Graphic 32" descr="Laptop">
            <a:extLst>
              <a:ext uri="{FF2B5EF4-FFF2-40B4-BE49-F238E27FC236}">
                <a16:creationId xmlns:a16="http://schemas.microsoft.com/office/drawing/2014/main" xmlns="" id="{242647A3-27FC-4DFB-A448-74EB62D8C8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3293471" y="9509454"/>
            <a:ext cx="3412305" cy="29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074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xmlns="" id="{C2713D90-837F-48C7-AD04-67FEE24F5C38}"/>
              </a:ext>
            </a:extLst>
          </p:cNvPr>
          <p:cNvSpPr txBox="1">
            <a:spLocks/>
          </p:cNvSpPr>
          <p:nvPr/>
        </p:nvSpPr>
        <p:spPr>
          <a:xfrm>
            <a:off x="7482840" y="1564923"/>
            <a:ext cx="14630400" cy="22034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65760" indent="-365760" algn="l" defTabSz="18288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accent1"/>
              </a:buClr>
              <a:buFont typeface="Wingdings 2" pitchFamily="18" charset="2"/>
              <a:buChar char=""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71600" indent="-36576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286000" indent="-36576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400" indent="-36576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800" indent="-36576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it-IT" sz="7200" dirty="0" err="1" smtClean="0">
                <a:solidFill>
                  <a:srgbClr val="7D7D7D"/>
                </a:solidFill>
              </a:rPr>
              <a:t>Robo</a:t>
            </a:r>
            <a:r>
              <a:rPr lang="it-IT" sz="7200" dirty="0" smtClean="0">
                <a:solidFill>
                  <a:srgbClr val="7D7D7D"/>
                </a:solidFill>
              </a:rPr>
              <a:t>-Advisor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it-IT" sz="7200" dirty="0" smtClean="0">
                <a:solidFill>
                  <a:srgbClr val="7D7D7D"/>
                </a:solidFill>
              </a:rPr>
              <a:t>“Direct </a:t>
            </a:r>
            <a:r>
              <a:rPr lang="it-IT" sz="7200" dirty="0">
                <a:solidFill>
                  <a:srgbClr val="7D7D7D"/>
                </a:solidFill>
              </a:rPr>
              <a:t>to </a:t>
            </a:r>
            <a:r>
              <a:rPr lang="it-IT" sz="7200" dirty="0" smtClean="0">
                <a:solidFill>
                  <a:srgbClr val="7D7D7D"/>
                </a:solidFill>
              </a:rPr>
              <a:t>Consumer”</a:t>
            </a:r>
            <a:endParaRPr lang="it-IT" sz="7200" dirty="0">
              <a:solidFill>
                <a:srgbClr val="7D7D7D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60AE5E-CE2C-49AF-86B2-0B5FFF2646BB}"/>
              </a:ext>
            </a:extLst>
          </p:cNvPr>
          <p:cNvSpPr txBox="1"/>
          <p:nvPr/>
        </p:nvSpPr>
        <p:spPr>
          <a:xfrm>
            <a:off x="13995398" y="6291850"/>
            <a:ext cx="2008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14E6FF"/>
                </a:solidFill>
              </a:rPr>
              <a:t>vs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898AD47-718B-4BB2-97EA-5EE9A6113BAF}"/>
              </a:ext>
            </a:extLst>
          </p:cNvPr>
          <p:cNvCxnSpPr/>
          <p:nvPr/>
        </p:nvCxnSpPr>
        <p:spPr>
          <a:xfrm flipH="1">
            <a:off x="7482840" y="6642622"/>
            <a:ext cx="6845987" cy="0"/>
          </a:xfrm>
          <a:prstGeom prst="line">
            <a:avLst/>
          </a:prstGeom>
          <a:ln>
            <a:solidFill>
              <a:srgbClr val="14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2C66FB8-4762-426B-8DF9-1A4B3E917399}"/>
              </a:ext>
            </a:extLst>
          </p:cNvPr>
          <p:cNvCxnSpPr>
            <a:cxnSpLocks/>
          </p:cNvCxnSpPr>
          <p:nvPr/>
        </p:nvCxnSpPr>
        <p:spPr>
          <a:xfrm flipH="1">
            <a:off x="15516925" y="6642622"/>
            <a:ext cx="7515795" cy="0"/>
          </a:xfrm>
          <a:prstGeom prst="line">
            <a:avLst/>
          </a:prstGeom>
          <a:ln>
            <a:solidFill>
              <a:srgbClr val="14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8AD12241-571F-405D-B5F1-38378DB50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99676" y="7448422"/>
            <a:ext cx="14630400" cy="2013233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sz="7200" dirty="0" smtClean="0">
                <a:solidFill>
                  <a:srgbClr val="7D7D7D"/>
                </a:solidFill>
              </a:rPr>
              <a:t>Robo-4-Advisor </a:t>
            </a:r>
          </a:p>
          <a:p>
            <a:pPr marL="0" indent="0" algn="ctr">
              <a:buNone/>
            </a:pPr>
            <a:r>
              <a:rPr lang="it-IT" sz="7200" dirty="0" smtClean="0">
                <a:solidFill>
                  <a:srgbClr val="7D7D7D"/>
                </a:solidFill>
              </a:rPr>
              <a:t>Business to </a:t>
            </a:r>
            <a:r>
              <a:rPr lang="it-IT" sz="7200" dirty="0">
                <a:solidFill>
                  <a:srgbClr val="7D7D7D"/>
                </a:solidFill>
              </a:rPr>
              <a:t>Business</a:t>
            </a:r>
          </a:p>
          <a:p>
            <a:pPr marL="0" indent="0" algn="ctr">
              <a:buNone/>
            </a:pPr>
            <a:endParaRPr lang="it-IT" sz="7200" dirty="0">
              <a:solidFill>
                <a:srgbClr val="7D7D7D"/>
              </a:solidFill>
            </a:endParaRPr>
          </a:p>
        </p:txBody>
      </p:sp>
      <p:pic>
        <p:nvPicPr>
          <p:cNvPr id="3" name="Graphic 2" descr="Monitor">
            <a:extLst>
              <a:ext uri="{FF2B5EF4-FFF2-40B4-BE49-F238E27FC236}">
                <a16:creationId xmlns:a16="http://schemas.microsoft.com/office/drawing/2014/main" xmlns="" id="{9B0D8735-0557-40F1-B95F-4437DF4D2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904182" y="10057100"/>
            <a:ext cx="2302725" cy="230272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EA105DAB-1437-4F87-82ED-F81E1B4530C5}"/>
              </a:ext>
            </a:extLst>
          </p:cNvPr>
          <p:cNvCxnSpPr/>
          <p:nvPr/>
        </p:nvCxnSpPr>
        <p:spPr>
          <a:xfrm>
            <a:off x="14523720" y="11056062"/>
            <a:ext cx="1358211" cy="0"/>
          </a:xfrm>
          <a:prstGeom prst="straightConnector1">
            <a:avLst/>
          </a:prstGeom>
          <a:ln w="76200">
            <a:solidFill>
              <a:srgbClr val="A01E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 descr="Monitor">
            <a:extLst>
              <a:ext uri="{FF2B5EF4-FFF2-40B4-BE49-F238E27FC236}">
                <a16:creationId xmlns:a16="http://schemas.microsoft.com/office/drawing/2014/main" xmlns="" id="{AC66526A-B347-4AC2-80AD-81B2C6D6C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6198744" y="10057100"/>
            <a:ext cx="2302725" cy="2302725"/>
          </a:xfrm>
          <a:prstGeom prst="rect">
            <a:avLst/>
          </a:prstGeom>
        </p:spPr>
      </p:pic>
      <p:pic>
        <p:nvPicPr>
          <p:cNvPr id="15" name="Graphic 14" descr="Monitor">
            <a:extLst>
              <a:ext uri="{FF2B5EF4-FFF2-40B4-BE49-F238E27FC236}">
                <a16:creationId xmlns:a16="http://schemas.microsoft.com/office/drawing/2014/main" xmlns="" id="{D7B16891-CA87-4268-B3E9-329241136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904181" y="4138954"/>
            <a:ext cx="2302725" cy="2302725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CC639967-B45F-43EE-9362-45FBE497D5F8}"/>
              </a:ext>
            </a:extLst>
          </p:cNvPr>
          <p:cNvCxnSpPr/>
          <p:nvPr/>
        </p:nvCxnSpPr>
        <p:spPr>
          <a:xfrm>
            <a:off x="14432270" y="5188167"/>
            <a:ext cx="1358211" cy="0"/>
          </a:xfrm>
          <a:prstGeom prst="straightConnector1">
            <a:avLst/>
          </a:prstGeom>
          <a:ln w="76200">
            <a:solidFill>
              <a:srgbClr val="A01E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phic 17" descr="Team">
            <a:extLst>
              <a:ext uri="{FF2B5EF4-FFF2-40B4-BE49-F238E27FC236}">
                <a16:creationId xmlns:a16="http://schemas.microsoft.com/office/drawing/2014/main" xmlns="" id="{41A1D7CF-6CEF-478D-AB26-7FFABE096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6408376" y="4263769"/>
            <a:ext cx="1883459" cy="1883459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:a16="http://schemas.microsoft.com/office/drawing/2014/main" xmlns="" id="{21D010D9-1091-4635-8AB7-AD9D1515A0F9}"/>
              </a:ext>
            </a:extLst>
          </p:cNvPr>
          <p:cNvSpPr txBox="1">
            <a:spLocks/>
          </p:cNvSpPr>
          <p:nvPr/>
        </p:nvSpPr>
        <p:spPr>
          <a:xfrm>
            <a:off x="146683" y="2247675"/>
            <a:ext cx="6492877" cy="9202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9600"/>
              <a:t>I Robo Advisor non sono tutti uguali</a:t>
            </a:r>
            <a:endParaRPr lang="it-IT" sz="96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42FA437-83D0-4FD8-BC8B-F4A2914722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534" y="12446350"/>
            <a:ext cx="4504944" cy="1001099"/>
          </a:xfrm>
          <a:prstGeom prst="rect">
            <a:avLst/>
          </a:prstGeom>
        </p:spPr>
      </p:pic>
      <p:pic>
        <p:nvPicPr>
          <p:cNvPr id="8" name="Graphic 7" descr="Smart Phone">
            <a:extLst>
              <a:ext uri="{FF2B5EF4-FFF2-40B4-BE49-F238E27FC236}">
                <a16:creationId xmlns:a16="http://schemas.microsoft.com/office/drawing/2014/main" xmlns="" id="{23C96E91-8A64-46C4-A0FB-DF251009C4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221617" y="5232828"/>
            <a:ext cx="914400" cy="914400"/>
          </a:xfrm>
          <a:prstGeom prst="rect">
            <a:avLst/>
          </a:prstGeom>
        </p:spPr>
      </p:pic>
      <p:pic>
        <p:nvPicPr>
          <p:cNvPr id="19" name="Graphic 18" descr="Smart Phone">
            <a:extLst>
              <a:ext uri="{FF2B5EF4-FFF2-40B4-BE49-F238E27FC236}">
                <a16:creationId xmlns:a16="http://schemas.microsoft.com/office/drawing/2014/main" xmlns="" id="{97AAFF80-D030-4494-902B-3C04096533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221617" y="11208462"/>
            <a:ext cx="914400" cy="914400"/>
          </a:xfrm>
          <a:prstGeom prst="rect">
            <a:avLst/>
          </a:prstGeom>
        </p:spPr>
      </p:pic>
      <p:pic>
        <p:nvPicPr>
          <p:cNvPr id="20" name="Graphic 19" descr="Smart Phone">
            <a:extLst>
              <a:ext uri="{FF2B5EF4-FFF2-40B4-BE49-F238E27FC236}">
                <a16:creationId xmlns:a16="http://schemas.microsoft.com/office/drawing/2014/main" xmlns="" id="{DF35C7F9-F782-4CFB-989F-1915C32A66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8303134" y="112084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70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ADC5C4A-ADDE-4625-A36F-E88E5E429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38" y="2247675"/>
            <a:ext cx="6154042" cy="9202366"/>
          </a:xfrm>
        </p:spPr>
        <p:txBody>
          <a:bodyPr>
            <a:normAutofit/>
          </a:bodyPr>
          <a:lstStyle/>
          <a:p>
            <a:r>
              <a:rPr lang="it-IT" sz="8800" dirty="0" err="1" smtClean="0"/>
              <a:t>FinTech</a:t>
            </a:r>
            <a:r>
              <a:rPr lang="it-IT" sz="8800" dirty="0"/>
              <a:t/>
            </a:r>
            <a:br>
              <a:rPr lang="it-IT" sz="8800" dirty="0"/>
            </a:br>
            <a:r>
              <a:rPr lang="it-IT" sz="8800" dirty="0"/>
              <a:t/>
            </a:r>
            <a:br>
              <a:rPr lang="it-IT" sz="8800" dirty="0"/>
            </a:br>
            <a:r>
              <a:rPr lang="it-IT" sz="8800" dirty="0" smtClean="0"/>
              <a:t>Disruptive </a:t>
            </a:r>
            <a:r>
              <a:rPr lang="it-IT" sz="8800" dirty="0" err="1" smtClean="0"/>
              <a:t>Innovation</a:t>
            </a:r>
            <a:r>
              <a:rPr lang="it-IT" sz="8800" dirty="0" smtClean="0"/>
              <a:t>?</a:t>
            </a:r>
            <a:endParaRPr lang="it-IT" sz="8800" dirty="0"/>
          </a:p>
        </p:txBody>
      </p:sp>
      <p:pic>
        <p:nvPicPr>
          <p:cNvPr id="2052" name="Picture 4" descr="Risultati immagini per spunta v verde">
            <a:extLst>
              <a:ext uri="{FF2B5EF4-FFF2-40B4-BE49-F238E27FC236}">
                <a16:creationId xmlns:a16="http://schemas.microsoft.com/office/drawing/2014/main" xmlns="" id="{52444B34-964D-4520-AF0C-68DABFAE3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857" y="3846833"/>
            <a:ext cx="2857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4DFC4084-F4F5-48D6-B479-A70F53AC9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86013" y="8249479"/>
            <a:ext cx="5977889" cy="2758198"/>
          </a:xfrm>
        </p:spPr>
        <p:txBody>
          <a:bodyPr anchor="t"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it-IT" sz="3200" b="1" dirty="0" smtClean="0">
                <a:solidFill>
                  <a:srgbClr val="7D7D7D"/>
                </a:solidFill>
              </a:rPr>
              <a:t>“Mass </a:t>
            </a:r>
            <a:r>
              <a:rPr lang="it-IT" sz="3200" b="1" dirty="0" err="1" smtClean="0">
                <a:solidFill>
                  <a:srgbClr val="7D7D7D"/>
                </a:solidFill>
              </a:rPr>
              <a:t>Customisation</a:t>
            </a:r>
            <a:r>
              <a:rPr lang="it-IT" sz="3200" b="1" dirty="0" smtClean="0">
                <a:solidFill>
                  <a:srgbClr val="7D7D7D"/>
                </a:solidFill>
              </a:rPr>
              <a:t>”</a:t>
            </a:r>
            <a:endParaRPr lang="it-IT" sz="3200" b="1" dirty="0">
              <a:solidFill>
                <a:srgbClr val="7D7D7D"/>
              </a:solidFill>
            </a:endParaRPr>
          </a:p>
          <a:p>
            <a:pPr>
              <a:lnSpc>
                <a:spcPct val="100000"/>
              </a:lnSpc>
            </a:pPr>
            <a:r>
              <a:rPr lang="it-IT" sz="3200" b="1" dirty="0" smtClean="0">
                <a:solidFill>
                  <a:srgbClr val="7D7D7D"/>
                </a:solidFill>
              </a:rPr>
              <a:t>Democratizzazione di servizi di investimento di alta qualità</a:t>
            </a:r>
          </a:p>
          <a:p>
            <a:pPr>
              <a:lnSpc>
                <a:spcPct val="100000"/>
              </a:lnSpc>
            </a:pPr>
            <a:r>
              <a:rPr lang="it-IT" sz="3200" b="1" dirty="0" smtClean="0">
                <a:solidFill>
                  <a:srgbClr val="7D7D7D"/>
                </a:solidFill>
              </a:rPr>
              <a:t>Riduzione dei costi</a:t>
            </a:r>
          </a:p>
          <a:p>
            <a:pPr>
              <a:lnSpc>
                <a:spcPct val="100000"/>
              </a:lnSpc>
            </a:pPr>
            <a:endParaRPr lang="it-IT" sz="3200" b="1" dirty="0">
              <a:solidFill>
                <a:srgbClr val="7D7D7D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50434C4E-86D0-4308-BF00-4DBA572CF057}"/>
              </a:ext>
            </a:extLst>
          </p:cNvPr>
          <p:cNvSpPr txBox="1">
            <a:spLocks/>
          </p:cNvSpPr>
          <p:nvPr/>
        </p:nvSpPr>
        <p:spPr>
          <a:xfrm>
            <a:off x="7603332" y="6228700"/>
            <a:ext cx="7452360" cy="6873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65760" indent="-365760" algn="l" defTabSz="18288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accent1"/>
              </a:buClr>
              <a:buFont typeface="Wingdings 2" pitchFamily="18" charset="2"/>
              <a:buChar char=""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71600" indent="-36576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286000" indent="-36576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400" indent="-36576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800" indent="-36576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it-IT" sz="3200" dirty="0">
                <a:solidFill>
                  <a:srgbClr val="7D7D7D"/>
                </a:solidFill>
              </a:rPr>
              <a:t>Il beneficio è </a:t>
            </a:r>
            <a:r>
              <a:rPr lang="it-IT" sz="3200" dirty="0" smtClean="0">
                <a:solidFill>
                  <a:srgbClr val="7D7D7D"/>
                </a:solidFill>
              </a:rPr>
              <a:t>del </a:t>
            </a:r>
            <a:r>
              <a:rPr lang="it-IT" sz="3200" dirty="0">
                <a:solidFill>
                  <a:srgbClr val="7D7D7D"/>
                </a:solidFill>
              </a:rPr>
              <a:t>cliente finale</a:t>
            </a:r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xmlns="" id="{D8BF2BF2-1FB8-4DBA-B258-35217F695CDE}"/>
              </a:ext>
            </a:extLst>
          </p:cNvPr>
          <p:cNvSpPr/>
          <p:nvPr/>
        </p:nvSpPr>
        <p:spPr>
          <a:xfrm>
            <a:off x="17532193" y="3670033"/>
            <a:ext cx="3596640" cy="245899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F69CC708-7093-4FAA-8082-7EEF65F7C247}"/>
              </a:ext>
            </a:extLst>
          </p:cNvPr>
          <p:cNvSpPr txBox="1">
            <a:spLocks/>
          </p:cNvSpPr>
          <p:nvPr/>
        </p:nvSpPr>
        <p:spPr>
          <a:xfrm>
            <a:off x="15999144" y="6276889"/>
            <a:ext cx="6910732" cy="1954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65760" indent="-365760" algn="l" defTabSz="18288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accent1"/>
              </a:buClr>
              <a:buFont typeface="Wingdings 2" pitchFamily="18" charset="2"/>
              <a:buChar char=""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71600" indent="-36576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286000" indent="-36576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400" indent="-36576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800" indent="-36576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it-IT" sz="3200" dirty="0">
                <a:solidFill>
                  <a:srgbClr val="7D7D7D"/>
                </a:solidFill>
              </a:rPr>
              <a:t>Il beneficio è </a:t>
            </a:r>
            <a:r>
              <a:rPr lang="it-IT" sz="3200" dirty="0" smtClean="0">
                <a:solidFill>
                  <a:srgbClr val="7D7D7D"/>
                </a:solidFill>
              </a:rPr>
              <a:t>prevalentemente per la rete di vendita</a:t>
            </a:r>
            <a:endParaRPr lang="it-IT" sz="3200" dirty="0">
              <a:solidFill>
                <a:srgbClr val="7D7D7D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3AA81C0-19DB-40F7-A420-85E6FC23A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534" y="12446350"/>
            <a:ext cx="4504944" cy="1001099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xmlns="" id="{C2713D90-837F-48C7-AD04-67FEE24F5C38}"/>
              </a:ext>
            </a:extLst>
          </p:cNvPr>
          <p:cNvSpPr txBox="1">
            <a:spLocks/>
          </p:cNvSpPr>
          <p:nvPr/>
        </p:nvSpPr>
        <p:spPr>
          <a:xfrm>
            <a:off x="7781831" y="1509996"/>
            <a:ext cx="7396942" cy="1294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65760" indent="-365760" algn="l" defTabSz="18288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accent1"/>
              </a:buClr>
              <a:buFont typeface="Wingdings 2" pitchFamily="18" charset="2"/>
              <a:buChar char=""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71600" indent="-36576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286000" indent="-36576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400" indent="-36576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800" indent="-36576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it-IT" sz="7200" dirty="0" err="1" smtClean="0">
                <a:solidFill>
                  <a:srgbClr val="7D7D7D"/>
                </a:solidFill>
              </a:rPr>
              <a:t>Robo</a:t>
            </a:r>
            <a:r>
              <a:rPr lang="it-IT" sz="7200" dirty="0" smtClean="0">
                <a:solidFill>
                  <a:srgbClr val="7D7D7D"/>
                </a:solidFill>
              </a:rPr>
              <a:t>-Advisor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xmlns="" id="{C2713D90-837F-48C7-AD04-67FEE24F5C38}"/>
              </a:ext>
            </a:extLst>
          </p:cNvPr>
          <p:cNvSpPr txBox="1">
            <a:spLocks/>
          </p:cNvSpPr>
          <p:nvPr/>
        </p:nvSpPr>
        <p:spPr>
          <a:xfrm>
            <a:off x="15632042" y="1509996"/>
            <a:ext cx="7396942" cy="12946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65760" indent="-365760" algn="l" defTabSz="18288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accent1"/>
              </a:buClr>
              <a:buFont typeface="Wingdings 2" pitchFamily="18" charset="2"/>
              <a:buChar char=""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71600" indent="-36576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286000" indent="-36576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400" indent="-36576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800" indent="-36576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it-IT" sz="7200" dirty="0" smtClean="0">
                <a:solidFill>
                  <a:srgbClr val="7D7D7D"/>
                </a:solidFill>
              </a:rPr>
              <a:t>Robo-4-Advisor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4DFC4084-F4F5-48D6-B479-A70F53AC9D65}"/>
              </a:ext>
            </a:extLst>
          </p:cNvPr>
          <p:cNvSpPr txBox="1">
            <a:spLocks/>
          </p:cNvSpPr>
          <p:nvPr/>
        </p:nvSpPr>
        <p:spPr>
          <a:xfrm>
            <a:off x="16341568" y="8222162"/>
            <a:ext cx="5977889" cy="275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65760" indent="-365760" algn="l" defTabSz="1828800" rtl="0" eaLnBrk="1" latinLnBrk="0" hangingPunct="1">
              <a:lnSpc>
                <a:spcPct val="90000"/>
              </a:lnSpc>
              <a:spcBef>
                <a:spcPts val="2400"/>
              </a:spcBef>
              <a:buClr>
                <a:schemeClr val="accent1"/>
              </a:buClr>
              <a:buFont typeface="Wingdings 2" pitchFamily="18" charset="2"/>
              <a:buChar char=""/>
              <a:defRPr sz="4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371600" indent="-36576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286000" indent="-36576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200400" indent="-36576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4114800" indent="-36576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 2" pitchFamily="18" charset="2"/>
              <a:buChar char="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3200" b="1" dirty="0" smtClean="0">
                <a:solidFill>
                  <a:srgbClr val="7D7D7D"/>
                </a:solidFill>
              </a:rPr>
              <a:t>Aumento dell’efficienza del lavoro del consulente finanziario</a:t>
            </a:r>
          </a:p>
          <a:p>
            <a:pPr>
              <a:lnSpc>
                <a:spcPct val="100000"/>
              </a:lnSpc>
            </a:pPr>
            <a:endParaRPr lang="it-IT" sz="3200" b="1" dirty="0">
              <a:solidFill>
                <a:srgbClr val="7D7D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521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z="9600" dirty="0"/>
              <a:t>Siamo pronti</a:t>
            </a:r>
            <a:r>
              <a:rPr lang="it-IT" sz="11500" dirty="0"/>
              <a:t>?</a:t>
            </a:r>
            <a:endParaRPr sz="11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48C7C38-53B4-4511-9A06-8CA38EED277F}"/>
              </a:ext>
            </a:extLst>
          </p:cNvPr>
          <p:cNvSpPr txBox="1"/>
          <p:nvPr/>
        </p:nvSpPr>
        <p:spPr>
          <a:xfrm>
            <a:off x="8671560" y="2453640"/>
            <a:ext cx="13106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>
                <a:solidFill>
                  <a:srgbClr val="7D7D7D"/>
                </a:solidFill>
              </a:rPr>
              <a:t>Recentemente </a:t>
            </a:r>
            <a:r>
              <a:rPr lang="it-IT" sz="4400" dirty="0" err="1">
                <a:solidFill>
                  <a:srgbClr val="7D7D7D"/>
                </a:solidFill>
              </a:rPr>
              <a:t>Schroders</a:t>
            </a:r>
            <a:r>
              <a:rPr lang="it-IT" sz="4400" dirty="0">
                <a:solidFill>
                  <a:srgbClr val="7D7D7D"/>
                </a:solidFill>
              </a:rPr>
              <a:t>* ha chiesto a un campione di 1000 italiani se sarebbero pronti a lasciar gestire i propri risparmi a delle piattaforme online.</a:t>
            </a:r>
          </a:p>
        </p:txBody>
      </p:sp>
      <p:pic>
        <p:nvPicPr>
          <p:cNvPr id="6" name="Graphic 5" descr="Users">
            <a:extLst>
              <a:ext uri="{FF2B5EF4-FFF2-40B4-BE49-F238E27FC236}">
                <a16:creationId xmlns:a16="http://schemas.microsoft.com/office/drawing/2014/main" xmlns="" id="{00BD89E2-5152-4A80-92CE-A72B58839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3007340" y="6843682"/>
            <a:ext cx="4434840" cy="4434840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xmlns="" id="{CCEDCB16-CE98-4276-BCFD-37C9EA65D294}"/>
              </a:ext>
            </a:extLst>
          </p:cNvPr>
          <p:cNvSpPr/>
          <p:nvPr/>
        </p:nvSpPr>
        <p:spPr>
          <a:xfrm>
            <a:off x="17442180" y="6141720"/>
            <a:ext cx="4335780" cy="2788920"/>
          </a:xfrm>
          <a:prstGeom prst="wedgeEllipseCallout">
            <a:avLst>
              <a:gd name="adj1" fmla="val -42977"/>
              <a:gd name="adj2" fmla="val 504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C5925DB-0189-4F02-9253-CDC6BA082D44}"/>
              </a:ext>
            </a:extLst>
          </p:cNvPr>
          <p:cNvSpPr/>
          <p:nvPr/>
        </p:nvSpPr>
        <p:spPr>
          <a:xfrm>
            <a:off x="19091910" y="8549639"/>
            <a:ext cx="1253490" cy="731521"/>
          </a:xfrm>
          <a:prstGeom prst="rect">
            <a:avLst/>
          </a:prstGeom>
          <a:solidFill>
            <a:schemeClr val="bg1"/>
          </a:solidFill>
          <a:ln>
            <a:solidFill>
              <a:srgbClr val="7D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E8036F-D528-4F88-ADDC-5A7E7C3E248C}"/>
              </a:ext>
            </a:extLst>
          </p:cNvPr>
          <p:cNvSpPr txBox="1"/>
          <p:nvPr/>
        </p:nvSpPr>
        <p:spPr>
          <a:xfrm>
            <a:off x="17727930" y="6843682"/>
            <a:ext cx="37642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7D7D7D"/>
                </a:solidFill>
              </a:rPr>
              <a:t>Si, ma solo se posso interagire anche con una persona fisica.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9771B93-3257-432F-8083-81E07AD0012C}"/>
              </a:ext>
            </a:extLst>
          </p:cNvPr>
          <p:cNvSpPr txBox="1"/>
          <p:nvPr/>
        </p:nvSpPr>
        <p:spPr>
          <a:xfrm>
            <a:off x="19200495" y="8623011"/>
            <a:ext cx="10363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7D7D7D"/>
                </a:solidFill>
              </a:rPr>
              <a:t>49%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xmlns="" id="{E9AE3F6F-DE9A-46A8-91F6-86E85BB5C252}"/>
              </a:ext>
            </a:extLst>
          </p:cNvPr>
          <p:cNvSpPr/>
          <p:nvPr/>
        </p:nvSpPr>
        <p:spPr>
          <a:xfrm>
            <a:off x="8385810" y="6418866"/>
            <a:ext cx="4335780" cy="2788920"/>
          </a:xfrm>
          <a:prstGeom prst="wedgeEllipseCallout">
            <a:avLst>
              <a:gd name="adj1" fmla="val 51575"/>
              <a:gd name="adj2" fmla="val 4173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D33C8B5-C6B8-4808-973B-61681FAF5D40}"/>
              </a:ext>
            </a:extLst>
          </p:cNvPr>
          <p:cNvSpPr txBox="1"/>
          <p:nvPr/>
        </p:nvSpPr>
        <p:spPr>
          <a:xfrm>
            <a:off x="8671560" y="7551716"/>
            <a:ext cx="3764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7D7D7D"/>
                </a:solidFill>
              </a:rPr>
              <a:t>Si, immediatamente!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1CB870D-1639-433F-92E8-8CB340A5B879}"/>
              </a:ext>
            </a:extLst>
          </p:cNvPr>
          <p:cNvSpPr/>
          <p:nvPr/>
        </p:nvSpPr>
        <p:spPr>
          <a:xfrm>
            <a:off x="9867902" y="8842025"/>
            <a:ext cx="1253490" cy="731521"/>
          </a:xfrm>
          <a:prstGeom prst="rect">
            <a:avLst/>
          </a:prstGeom>
          <a:solidFill>
            <a:schemeClr val="bg1"/>
          </a:solidFill>
          <a:ln>
            <a:solidFill>
              <a:srgbClr val="7D7D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A23B144-43E8-436D-9DDB-760C845D1B68}"/>
              </a:ext>
            </a:extLst>
          </p:cNvPr>
          <p:cNvSpPr txBox="1"/>
          <p:nvPr/>
        </p:nvSpPr>
        <p:spPr>
          <a:xfrm>
            <a:off x="9976487" y="8915397"/>
            <a:ext cx="103632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7D7D7D"/>
                </a:solidFill>
              </a:rPr>
              <a:t>11%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540978C-DCBB-4666-B107-DA65B41E8D5B}"/>
              </a:ext>
            </a:extLst>
          </p:cNvPr>
          <p:cNvSpPr txBox="1"/>
          <p:nvPr/>
        </p:nvSpPr>
        <p:spPr>
          <a:xfrm>
            <a:off x="9906000" y="11795818"/>
            <a:ext cx="1063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Shroders</a:t>
            </a:r>
            <a:r>
              <a:rPr lang="it-IT" dirty="0"/>
              <a:t>, " </a:t>
            </a:r>
            <a:r>
              <a:rPr lang="it-IT" i="1" dirty="0"/>
              <a:t>Global Investor </a:t>
            </a:r>
            <a:r>
              <a:rPr lang="it-IT" i="1" dirty="0" err="1"/>
              <a:t>Study</a:t>
            </a:r>
            <a:r>
              <a:rPr lang="it-IT" i="1" dirty="0"/>
              <a:t> 2016</a:t>
            </a:r>
            <a:r>
              <a:rPr lang="it-IT" dirty="0"/>
              <a:t>"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D85DD43-2E28-4E4D-9B06-61A9E4615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534" y="12446350"/>
            <a:ext cx="4504944" cy="100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5192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ADC5C4A-ADDE-4625-A36F-E88E5E429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38" y="2247675"/>
            <a:ext cx="6154042" cy="9202366"/>
          </a:xfrm>
        </p:spPr>
        <p:txBody>
          <a:bodyPr>
            <a:normAutofit/>
          </a:bodyPr>
          <a:lstStyle/>
          <a:p>
            <a:r>
              <a:rPr lang="it-IT" sz="8000" smtClean="0"/>
              <a:t>L’esperienza Euclidea</a:t>
            </a:r>
            <a:endParaRPr lang="it-IT" sz="8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3AA81C0-19DB-40F7-A420-85E6FC23A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534" y="12446350"/>
            <a:ext cx="4504944" cy="1001099"/>
          </a:xfrm>
          <a:prstGeom prst="rect">
            <a:avLst/>
          </a:prstGeom>
        </p:spPr>
      </p:pic>
      <p:sp>
        <p:nvSpPr>
          <p:cNvPr id="5" name="Hexagon 4">
            <a:extLst>
              <a:ext uri="{FF2B5EF4-FFF2-40B4-BE49-F238E27FC236}">
                <a16:creationId xmlns:a16="http://schemas.microsoft.com/office/drawing/2014/main" xmlns="" id="{32A54597-0D12-48E7-9835-8CC8FC432F31}"/>
              </a:ext>
            </a:extLst>
          </p:cNvPr>
          <p:cNvSpPr/>
          <p:nvPr/>
        </p:nvSpPr>
        <p:spPr>
          <a:xfrm>
            <a:off x="10270155" y="1714955"/>
            <a:ext cx="5878222" cy="4743185"/>
          </a:xfrm>
          <a:prstGeom prst="hexagon">
            <a:avLst/>
          </a:prstGeom>
          <a:noFill/>
          <a:ln w="76200">
            <a:solidFill>
              <a:srgbClr val="A0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D1EFE0-EF2E-438B-B6C9-8BE8BD1D4523}"/>
              </a:ext>
            </a:extLst>
          </p:cNvPr>
          <p:cNvSpPr txBox="1"/>
          <p:nvPr/>
        </p:nvSpPr>
        <p:spPr>
          <a:xfrm>
            <a:off x="11037526" y="2137804"/>
            <a:ext cx="4343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rgbClr val="7D7D7D"/>
                </a:solidFill>
              </a:rPr>
              <a:t>Modello ibrido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D72B6B8-78A3-49A2-9CB9-24C7A2DA6F84}"/>
              </a:ext>
            </a:extLst>
          </p:cNvPr>
          <p:cNvSpPr txBox="1"/>
          <p:nvPr/>
        </p:nvSpPr>
        <p:spPr>
          <a:xfrm>
            <a:off x="10883257" y="3322722"/>
            <a:ext cx="4654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rgbClr val="7D7D7D"/>
                </a:solidFill>
              </a:rPr>
              <a:t>Algoritmi proprietari</a:t>
            </a:r>
            <a:endParaRPr lang="it-IT" sz="3600" dirty="0">
              <a:solidFill>
                <a:srgbClr val="7D7D7D"/>
              </a:solidFill>
            </a:endParaRPr>
          </a:p>
          <a:p>
            <a:pPr algn="ctr"/>
            <a:r>
              <a:rPr lang="it-IT" sz="3600" dirty="0">
                <a:solidFill>
                  <a:srgbClr val="7D7D7D"/>
                </a:solidFill>
              </a:rPr>
              <a:t>+</a:t>
            </a:r>
          </a:p>
          <a:p>
            <a:pPr algn="ctr"/>
            <a:r>
              <a:rPr lang="it-IT" sz="3600" dirty="0">
                <a:solidFill>
                  <a:srgbClr val="7D7D7D"/>
                </a:solidFill>
              </a:rPr>
              <a:t>Esperienza umana</a:t>
            </a: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xmlns="" id="{F9E1DE7E-3581-42BF-84A8-15BD674505DB}"/>
              </a:ext>
            </a:extLst>
          </p:cNvPr>
          <p:cNvSpPr/>
          <p:nvPr/>
        </p:nvSpPr>
        <p:spPr>
          <a:xfrm>
            <a:off x="15465067" y="4347841"/>
            <a:ext cx="5878222" cy="4743185"/>
          </a:xfrm>
          <a:prstGeom prst="hexagon">
            <a:avLst/>
          </a:prstGeom>
          <a:noFill/>
          <a:ln w="76200">
            <a:solidFill>
              <a:srgbClr val="A0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Picture 11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xmlns="" id="{7B7A5168-114C-4B12-8EA0-FF01F01D91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255" y="3133825"/>
            <a:ext cx="1499799" cy="155764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AA0CF82-4FDC-40F2-A600-AB59F0E0FE37}"/>
              </a:ext>
            </a:extLst>
          </p:cNvPr>
          <p:cNvSpPr txBox="1"/>
          <p:nvPr/>
        </p:nvSpPr>
        <p:spPr>
          <a:xfrm>
            <a:off x="16335065" y="4806295"/>
            <a:ext cx="4343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rgbClr val="7D7D7D"/>
                </a:solidFill>
              </a:rPr>
              <a:t>Investiamo in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462D389-32FA-4F16-A5A0-5FF47C64FF40}"/>
              </a:ext>
            </a:extLst>
          </p:cNvPr>
          <p:cNvSpPr txBox="1"/>
          <p:nvPr/>
        </p:nvSpPr>
        <p:spPr>
          <a:xfrm>
            <a:off x="16075399" y="6303934"/>
            <a:ext cx="4654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7D7D7D"/>
                </a:solidFill>
              </a:rPr>
              <a:t>Fondi </a:t>
            </a:r>
            <a:r>
              <a:rPr lang="it-IT" sz="4800">
                <a:solidFill>
                  <a:srgbClr val="7D7D7D"/>
                </a:solidFill>
              </a:rPr>
              <a:t>&amp; </a:t>
            </a:r>
            <a:r>
              <a:rPr lang="it-IT" sz="4800" smtClean="0">
                <a:solidFill>
                  <a:srgbClr val="7D7D7D"/>
                </a:solidFill>
              </a:rPr>
              <a:t>ETF</a:t>
            </a:r>
            <a:endParaRPr lang="it-IT" sz="4800" dirty="0">
              <a:solidFill>
                <a:srgbClr val="7D7D7D"/>
              </a:solidFill>
            </a:endParaRPr>
          </a:p>
        </p:txBody>
      </p:sp>
      <p:pic>
        <p:nvPicPr>
          <p:cNvPr id="22" name="Picture 21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xmlns="" id="{E153BB2B-D2EB-47D7-A95D-D5E08A4033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5236" y="5940611"/>
            <a:ext cx="1499799" cy="1557642"/>
          </a:xfrm>
          <a:prstGeom prst="rect">
            <a:avLst/>
          </a:prstGeom>
        </p:spPr>
      </p:pic>
      <p:sp>
        <p:nvSpPr>
          <p:cNvPr id="23" name="Hexagon 22">
            <a:extLst>
              <a:ext uri="{FF2B5EF4-FFF2-40B4-BE49-F238E27FC236}">
                <a16:creationId xmlns:a16="http://schemas.microsoft.com/office/drawing/2014/main" xmlns="" id="{1AEFE6A7-AFD4-4608-8137-AE07B7847D59}"/>
              </a:ext>
            </a:extLst>
          </p:cNvPr>
          <p:cNvSpPr/>
          <p:nvPr/>
        </p:nvSpPr>
        <p:spPr>
          <a:xfrm>
            <a:off x="10271528" y="6980727"/>
            <a:ext cx="5878222" cy="4743185"/>
          </a:xfrm>
          <a:prstGeom prst="hexagon">
            <a:avLst/>
          </a:prstGeom>
          <a:noFill/>
          <a:ln w="76200">
            <a:solidFill>
              <a:srgbClr val="A01E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D876628-4ED2-488C-BC41-4A80745DA3AC}"/>
              </a:ext>
            </a:extLst>
          </p:cNvPr>
          <p:cNvSpPr txBox="1"/>
          <p:nvPr/>
        </p:nvSpPr>
        <p:spPr>
          <a:xfrm>
            <a:off x="10883244" y="9037165"/>
            <a:ext cx="46547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rgbClr val="7D7D7D"/>
                </a:solidFill>
              </a:rPr>
              <a:t>Indipendente da banche o altri istituti finanziari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CC622EF-3C22-4A21-B6E7-4F2A59DA6E5F}"/>
              </a:ext>
            </a:extLst>
          </p:cNvPr>
          <p:cNvSpPr txBox="1"/>
          <p:nvPr/>
        </p:nvSpPr>
        <p:spPr>
          <a:xfrm>
            <a:off x="11038899" y="7470679"/>
            <a:ext cx="43434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rgbClr val="7D7D7D"/>
                </a:solidFill>
              </a:rPr>
              <a:t>Senza conflitti </a:t>
            </a:r>
          </a:p>
          <a:p>
            <a:pPr algn="ctr"/>
            <a:r>
              <a:rPr lang="it-IT" sz="4400" b="1" dirty="0">
                <a:solidFill>
                  <a:srgbClr val="7D7D7D"/>
                </a:solidFill>
              </a:rPr>
              <a:t>di interesse</a:t>
            </a:r>
          </a:p>
        </p:txBody>
      </p:sp>
      <p:pic>
        <p:nvPicPr>
          <p:cNvPr id="26" name="Picture 25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xmlns="" id="{0BC6473A-4444-40EC-A1BC-C5CC3DB480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411" y="8356686"/>
            <a:ext cx="1499799" cy="155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452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Custom 13">
      <a:dk1>
        <a:srgbClr val="000000"/>
      </a:dk1>
      <a:lt1>
        <a:srgbClr val="FFFFFF"/>
      </a:lt1>
      <a:dk2>
        <a:srgbClr val="545454"/>
      </a:dk2>
      <a:lt2>
        <a:srgbClr val="F5F5F5"/>
      </a:lt2>
      <a:accent1>
        <a:srgbClr val="A01E5A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ustom 1">
      <a:majorFont>
        <a:latin typeface="Ubuntu"/>
        <a:ea typeface=""/>
        <a:cs typeface=""/>
      </a:majorFont>
      <a:minorFont>
        <a:latin typeface="Ubuntu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7" tIns="91437" rIns="91437" bIns="91437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1487</TotalTime>
  <Words>270</Words>
  <Application>Microsoft Macintosh PowerPoint</Application>
  <PresentationFormat>Custom</PresentationFormat>
  <Paragraphs>71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Ubuntu</vt:lpstr>
      <vt:lpstr>Wingdings 2</vt:lpstr>
      <vt:lpstr>Frame</vt:lpstr>
      <vt:lpstr>Investimenti  e digitale</vt:lpstr>
      <vt:lpstr>Investire online</vt:lpstr>
      <vt:lpstr>Digital Wealth Management</vt:lpstr>
      <vt:lpstr>I Robo Advisor non sono tutti uguali</vt:lpstr>
      <vt:lpstr>I Robo Advisor non sono tutti uguali</vt:lpstr>
      <vt:lpstr>PowerPoint Presentation</vt:lpstr>
      <vt:lpstr>FinTech  Disruptive Innovation?</vt:lpstr>
      <vt:lpstr>Siamo pronti?</vt:lpstr>
      <vt:lpstr>L’esperienza Euclidea</vt:lpstr>
      <vt:lpstr>Grazie!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Euclidea The Digital Private Banker</dc:title>
  <dc:creator>luca valaguzza</dc:creator>
  <cp:lastModifiedBy>Mario Bortoli</cp:lastModifiedBy>
  <cp:revision>150</cp:revision>
  <dcterms:modified xsi:type="dcterms:W3CDTF">2017-09-25T09:16:55Z</dcterms:modified>
</cp:coreProperties>
</file>