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0" r:id="rId2"/>
    <p:sldId id="270" r:id="rId3"/>
    <p:sldId id="274" r:id="rId4"/>
    <p:sldId id="273" r:id="rId5"/>
    <p:sldId id="281" r:id="rId6"/>
    <p:sldId id="272" r:id="rId7"/>
    <p:sldId id="275" r:id="rId8"/>
    <p:sldId id="276" r:id="rId9"/>
    <p:sldId id="277" r:id="rId10"/>
    <p:sldId id="278" r:id="rId11"/>
    <p:sldId id="279" r:id="rId12"/>
    <p:sldId id="280" r:id="rId13"/>
    <p:sldId id="282" r:id="rId14"/>
    <p:sldId id="283" r:id="rId15"/>
    <p:sldId id="271" r:id="rId16"/>
  </p:sldIdLst>
  <p:sldSz cx="9144000" cy="6858000" type="screen4x3"/>
  <p:notesSz cx="6662738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8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65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Completed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218890680033321E-17"/>
                  <c:y val="-2.77237220347458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10-394F-B056-E9CC1422EBE2}"/>
                </c:ext>
              </c:extLst>
            </c:dLbl>
            <c:dLbl>
              <c:idx val="1"/>
              <c:layout>
                <c:manualLayout>
                  <c:x val="0"/>
                  <c:y val="-3.5669971314227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10-394F-B056-E9CC1422EBE2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500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500">
                      <a:solidFill>
                        <a:schemeClr val="bg1"/>
                      </a:solidFill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27</c:v>
                </c:pt>
                <c:pt idx="3">
                  <c:v>722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310-394F-B056-E9CC1422EBE2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Failed</c:v>
                </c:pt>
              </c:strCache>
            </c:strRef>
          </c:tx>
          <c:invertIfNegative val="0"/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10-394F-B056-E9CC1422EBE2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10-394F-B056-E9CC1422EBE2}"/>
                </c:ext>
              </c:extLst>
            </c:dLbl>
            <c:dLbl>
              <c:idx val="2"/>
              <c:layout>
                <c:manualLayout>
                  <c:x val="-8.4875562720133283E-17"/>
                  <c:y val="-2.7777777777777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F310-394F-B056-E9CC1422E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445312"/>
        <c:axId val="81258752"/>
      </c:barChart>
      <c:catAx>
        <c:axId val="162445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81258752"/>
        <c:crosses val="autoZero"/>
        <c:auto val="1"/>
        <c:lblAlgn val="ctr"/>
        <c:lblOffset val="100"/>
        <c:noMultiLvlLbl val="0"/>
      </c:catAx>
      <c:valAx>
        <c:axId val="81258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1624453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CA611-69BF-4690-A8BA-D56D42E1B808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7282D-E51E-4C2C-94BE-9C9A40DADF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052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11DE4-AD4E-4238-B9C3-41B8DCEE749B}" type="datetimeFigureOut">
              <a:rPr lang="en-GB" smtClean="0"/>
              <a:t>10/05/2018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0BBE7-1098-4416-80BA-23BECC243800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831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ttangolo 167"/>
          <p:cNvSpPr/>
          <p:nvPr userDrawn="1"/>
        </p:nvSpPr>
        <p:spPr>
          <a:xfrm>
            <a:off x="0" y="3832226"/>
            <a:ext cx="9144000" cy="3025775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169" name="Gruppo 168"/>
          <p:cNvGrpSpPr/>
          <p:nvPr userDrawn="1"/>
        </p:nvGrpSpPr>
        <p:grpSpPr>
          <a:xfrm>
            <a:off x="48009" y="3816351"/>
            <a:ext cx="9036647" cy="180000"/>
            <a:chOff x="1218340" y="275867"/>
            <a:chExt cx="17715122" cy="567843"/>
          </a:xfrm>
        </p:grpSpPr>
        <p:cxnSp>
          <p:nvCxnSpPr>
            <p:cNvPr id="170" name="Connettore 1 169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1 170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1 17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1 17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1 17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1 17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1 17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1 17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17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1 17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1 17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1 18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1 18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1 18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1 18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1 18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1 18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1 18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1 18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1 18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1 18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1 19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1 19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1 19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1 19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1 19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1 19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1 19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1 19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1 19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1 19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1 20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1 20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1 20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1 20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1 20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1 20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1 20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1 20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1 20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1 20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1 21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1 21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1 21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1 21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1 21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1 21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1 21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1 21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1 21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1 22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1 22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1 22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1 22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2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1 22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1 22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1 22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1 22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1 22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1 23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1 23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1 23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1 23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1 23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1 23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1 23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ttore 1 23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1 23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1 23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1 24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1 24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1 24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1 24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1 24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1 24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1 24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1 24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1 24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1 24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1 25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1 25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Connettore 1 25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Connettore 1 25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Connettore 1 25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Connettore 1 25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Connettore 1 25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1 25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nettore 1 25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Connettore 1 25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onnettore 1 26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Connettore 1 26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Connettore 1 26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Connettore 1 26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Connettore 1 26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Connettore 1 26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1 26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1 26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1 26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1 26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1 27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1 27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Connettore 1 27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Connettore 1 27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Connettore 1 27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Connettore 1 27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1 27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1 27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1 27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1 27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1 28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2" name="Connettore 1 28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Connettore 1 28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Connettore 1 28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Connettore 1 28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Connettore 1 28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Connettore 1 28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Connettore 1 28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ttore 1 28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1534" y="4149726"/>
            <a:ext cx="7772400" cy="96837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1534" y="5260975"/>
            <a:ext cx="7772400" cy="13335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4812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5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66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6091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ttangolo 252"/>
          <p:cNvSpPr/>
          <p:nvPr userDrawn="1"/>
        </p:nvSpPr>
        <p:spPr>
          <a:xfrm>
            <a:off x="0" y="1"/>
            <a:ext cx="9144000" cy="1269904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323726" cy="4525963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29" name="Rettangolo 128"/>
          <p:cNvSpPr/>
          <p:nvPr userDrawn="1"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0" name="CasellaDiTesto 129"/>
          <p:cNvSpPr txBox="1"/>
          <p:nvPr userDrawn="1"/>
        </p:nvSpPr>
        <p:spPr>
          <a:xfrm>
            <a:off x="157779" y="6363506"/>
            <a:ext cx="5813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baseline="0" smtClean="0">
                <a:solidFill>
                  <a:srgbClr val="FFFFFF"/>
                </a:solidFill>
                <a:latin typeface="Arial"/>
                <a:cs typeface="Arial"/>
              </a:rPr>
              <a:t>Giancarlo </a:t>
            </a:r>
            <a:r>
              <a:rPr lang="it-IT" sz="1200" b="1" baseline="0" dirty="0" smtClean="0">
                <a:solidFill>
                  <a:srgbClr val="FFFFFF"/>
                </a:solidFill>
                <a:latin typeface="Arial"/>
                <a:cs typeface="Arial"/>
              </a:rPr>
              <a:t>Giudici</a:t>
            </a:r>
            <a:endParaRPr lang="it-IT" sz="12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grpSp>
        <p:nvGrpSpPr>
          <p:cNvPr id="132" name="Gruppo 131"/>
          <p:cNvGrpSpPr/>
          <p:nvPr userDrawn="1"/>
        </p:nvGrpSpPr>
        <p:grpSpPr>
          <a:xfrm>
            <a:off x="48009" y="1089904"/>
            <a:ext cx="9036647" cy="180000"/>
            <a:chOff x="1218340" y="275867"/>
            <a:chExt cx="17715122" cy="567843"/>
          </a:xfrm>
        </p:grpSpPr>
        <p:cxnSp>
          <p:nvCxnSpPr>
            <p:cNvPr id="133" name="Connettore 1 132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ttore 1 133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1 134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nettore 1 135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ttore 1 136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1 137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1 138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ttore 1 139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1 140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ttore 1 141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ttore 1 142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ttore 1 143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ttore 1 144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ttore 1 145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1 146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1 147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Connettore 1 148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1 149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1 150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nettore 1 151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Connettore 1 152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1 153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onnettore 1 154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Connettore 1 155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Connettore 1 156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Connettore 1 157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1 158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ttore 1 159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Connettore 1 160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Connettore 1 161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ttore 1 162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1 163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Connettore 1 164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Connettore 1 165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1 166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Connettore 1 167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1 168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Connettore 1 169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Connettore 1 170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onnettore 1 171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Connettore 1 172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Connettore 1 173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Connettore 1 174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ttore 1 175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ttore 1 176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ttore 1 177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1 178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1 179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1 180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1 181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1 182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onnettore 1 183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1 184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Connettore 1 185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ttore 1 186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1 187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1 188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ttore 1 189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Connettore 1 190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Connettore 1 191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1 192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1 193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Connettore 1 194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Connettore 1 195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Connettore 1 196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1 197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1 198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1 199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1 200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1 201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onnettore 1 202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Connettore 1 203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Connettore 1 204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1 205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1 206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1 207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ttore 1 208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1 209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ttore 1 210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ttore 1 211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Connettore 1 212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Connettore 1 213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1 214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Connettore 1 215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Connettore 1 216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Connettore 1 217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1 218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Connettore 1 219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ttore 1 220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ttore 1 221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ttore 1 222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1 223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Connettore 1 224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Connettore 1 225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Connettore 1 226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Connettore 1 227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Connettore 1 228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Connettore 1 229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Connettore 1 230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Connettore 1 231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1 232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Connettore 1 233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Connettore 1 234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Connettore 1 235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1 236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Connettore 1 237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Connettore 1 238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Connettore 1 239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Connettore 1 240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1 241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Connettore 1 242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Connettore 1 243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Connettore 1 244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Connettore 1 245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Connettore 1 246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Connettore 1 247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Connettore 1 248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Connettore 1 249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Connettore 1 250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1 251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4" name="Picture 2" descr="Y:\IMMAGINE _COORDINATA_2014\PPT\modello1\loghi_PNG\03_Polimi_logotipo_bandiera-1riga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898" y="6346379"/>
            <a:ext cx="2780124" cy="28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886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922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06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953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44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97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5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06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288523" y="139167"/>
            <a:ext cx="8581043" cy="840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1434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96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marL="0" indent="0" algn="l" defTabSz="457200" rtl="0" eaLnBrk="1" latinLnBrk="0" hangingPunct="1">
        <a:spcBef>
          <a:spcPct val="0"/>
        </a:spcBef>
        <a:buNone/>
        <a:defRPr sz="2200" b="1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Wingdings" charset="2"/>
        <a:buNone/>
        <a:defRPr sz="2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641534" y="4149726"/>
            <a:ext cx="7772400" cy="968375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Firma convenzione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Politecnico </a:t>
            </a:r>
            <a:r>
              <a:rPr lang="it-IT" sz="2800" dirty="0"/>
              <a:t>di Milano </a:t>
            </a:r>
            <a:r>
              <a:rPr lang="it-IT" sz="2800" dirty="0" smtClean="0"/>
              <a:t>e </a:t>
            </a:r>
            <a:r>
              <a:rPr lang="it-IT" sz="2800" dirty="0"/>
              <a:t>Veneranda Fabbrica del Duomo di Milano</a:t>
            </a:r>
          </a:p>
        </p:txBody>
      </p:sp>
      <p:sp>
        <p:nvSpPr>
          <p:cNvPr id="11" name="Sottotitolo 10"/>
          <p:cNvSpPr>
            <a:spLocks noGrp="1"/>
          </p:cNvSpPr>
          <p:nvPr>
            <p:ph type="subTitle" idx="4294967295"/>
          </p:nvPr>
        </p:nvSpPr>
        <p:spPr>
          <a:xfrm>
            <a:off x="641534" y="5743576"/>
            <a:ext cx="7772400" cy="70802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Aula Magna – Rettorato</a:t>
            </a: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Mercoledì 27 maggio 2015</a:t>
            </a:r>
          </a:p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3832224"/>
            <a:ext cx="9144000" cy="3025776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8" name="Gruppo 7"/>
          <p:cNvGrpSpPr/>
          <p:nvPr/>
        </p:nvGrpSpPr>
        <p:grpSpPr>
          <a:xfrm>
            <a:off x="48009" y="3816351"/>
            <a:ext cx="9036647" cy="180000"/>
            <a:chOff x="1218340" y="275867"/>
            <a:chExt cx="17715122" cy="567843"/>
          </a:xfrm>
        </p:grpSpPr>
        <p:cxnSp>
          <p:nvCxnSpPr>
            <p:cNvPr id="9" name="Connettore 1 8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1 9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1 2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1 4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1 4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1 5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1 5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1 5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1 5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1 5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ttore 1 6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1 6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1 8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8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1 8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ttore 1 10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1 10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1 10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1 10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1 10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1 10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1 10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1 10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1 11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1 11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1 11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1 11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1 11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1 11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1 11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1 11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1 11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1 12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1 12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1 12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1 12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itolo 1"/>
          <p:cNvSpPr txBox="1">
            <a:spLocks/>
          </p:cNvSpPr>
          <p:nvPr/>
        </p:nvSpPr>
        <p:spPr>
          <a:xfrm>
            <a:off x="685800" y="4149726"/>
            <a:ext cx="7772400" cy="9683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endParaRPr lang="it-IT" sz="2400" dirty="0"/>
          </a:p>
        </p:txBody>
      </p:sp>
      <p:sp>
        <p:nvSpPr>
          <p:cNvPr id="131" name="Sottotitolo 2"/>
          <p:cNvSpPr txBox="1">
            <a:spLocks/>
          </p:cNvSpPr>
          <p:nvPr/>
        </p:nvSpPr>
        <p:spPr>
          <a:xfrm>
            <a:off x="685800" y="4149726"/>
            <a:ext cx="7772400" cy="2063751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Wingdings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2400" smtClean="0">
                <a:solidFill>
                  <a:schemeClr val="bg1"/>
                </a:solidFill>
              </a:rPr>
              <a:t>Giancarlo Giudici </a:t>
            </a:r>
          </a:p>
          <a:p>
            <a:pPr algn="ctr"/>
            <a:r>
              <a:rPr lang="it-IT" sz="2400" smtClean="0">
                <a:solidFill>
                  <a:schemeClr val="bg1"/>
                </a:solidFill>
              </a:rPr>
              <a:t>(Politecnico di Milano – School of Management)</a:t>
            </a:r>
            <a:endParaRPr lang="it-IT" sz="2400" dirty="0">
              <a:solidFill>
                <a:schemeClr val="bg1"/>
              </a:solidFill>
            </a:endParaRPr>
          </a:p>
        </p:txBody>
      </p:sp>
      <p:sp>
        <p:nvSpPr>
          <p:cNvPr id="134" name="Titolo 1"/>
          <p:cNvSpPr txBox="1">
            <a:spLocks/>
          </p:cNvSpPr>
          <p:nvPr/>
        </p:nvSpPr>
        <p:spPr>
          <a:xfrm>
            <a:off x="685800" y="593766"/>
            <a:ext cx="7772400" cy="29688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GB" sz="2200" b="0" smtClean="0">
                <a:solidFill>
                  <a:srgbClr val="0070C0"/>
                </a:solidFill>
              </a:rPr>
              <a:t> </a:t>
            </a:r>
            <a:r>
              <a:rPr lang="en-GB" sz="2200" b="0">
                <a:solidFill>
                  <a:srgbClr val="0070C0"/>
                </a:solidFill>
              </a:rPr>
              <a:t>POLIMI Fintech Journey </a:t>
            </a:r>
          </a:p>
          <a:p>
            <a:pPr algn="ctr"/>
            <a:r>
              <a:rPr lang="en-GB" sz="2200">
                <a:solidFill>
                  <a:srgbClr val="0070C0"/>
                </a:solidFill>
              </a:rPr>
              <a:t>From Blockchain&amp;Bitcoin to </a:t>
            </a:r>
            <a:r>
              <a:rPr lang="en-US" sz="2200" smtClean="0">
                <a:solidFill>
                  <a:srgbClr val="0070C0"/>
                </a:solidFill>
              </a:rPr>
              <a:t>Distributed </a:t>
            </a:r>
            <a:r>
              <a:rPr lang="en-US" sz="2200">
                <a:solidFill>
                  <a:srgbClr val="0070C0"/>
                </a:solidFill>
              </a:rPr>
              <a:t>Ledger Technologies, Smart Contracts and Cryptocurrencies </a:t>
            </a:r>
            <a:endParaRPr lang="en-US" sz="2200" b="0">
              <a:solidFill>
                <a:srgbClr val="0070C0"/>
              </a:solidFill>
            </a:endParaRPr>
          </a:p>
          <a:p>
            <a:pPr algn="ctr"/>
            <a:r>
              <a:rPr lang="en-GB" sz="2200"/>
              <a:t>in Finance </a:t>
            </a:r>
            <a:endParaRPr lang="it-IT" sz="220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it-IT" sz="400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it-IT" sz="400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The ICO market</a:t>
            </a:r>
            <a:endParaRPr lang="it-IT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437" y="5605151"/>
            <a:ext cx="3078141" cy="112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4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 characteristics (3/3)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10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0784" y="5587447"/>
            <a:ext cx="3060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smtClean="0"/>
              <a:t>Source: Giudici and Adhami (2018)</a:t>
            </a:r>
            <a:endParaRPr lang="en-GB" sz="16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34" y="1541101"/>
            <a:ext cx="7850745" cy="404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246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Token rights and market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11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0784" y="5587447"/>
            <a:ext cx="3060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smtClean="0"/>
              <a:t>Source: Giudici and Adhami (2018)</a:t>
            </a:r>
            <a:endParaRPr lang="en-GB" sz="160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84" y="1515657"/>
            <a:ext cx="8182099" cy="235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72" y="4019778"/>
            <a:ext cx="8095107" cy="1466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053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Determinants of the success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12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4" y="1522020"/>
            <a:ext cx="8485420" cy="439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911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Determinants of the success: findings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13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4" y="1522020"/>
            <a:ext cx="8485420" cy="4391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7976892" y="1881664"/>
            <a:ext cx="755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b="1" smtClean="0">
                <a:solidFill>
                  <a:srgbClr val="00B050"/>
                </a:solidFill>
                <a:sym typeface="Wingdings"/>
              </a:rPr>
              <a:t></a:t>
            </a:r>
            <a:endParaRPr lang="en-GB" sz="6600" b="1">
              <a:solidFill>
                <a:srgbClr val="00B050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371744" y="1893539"/>
            <a:ext cx="755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b="1" smtClean="0">
                <a:solidFill>
                  <a:srgbClr val="00B050"/>
                </a:solidFill>
                <a:sym typeface="Wingdings"/>
              </a:rPr>
              <a:t></a:t>
            </a:r>
            <a:endParaRPr lang="en-GB" sz="6600" b="1">
              <a:solidFill>
                <a:srgbClr val="00B050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735162" y="2740598"/>
            <a:ext cx="755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b="1" smtClean="0">
                <a:solidFill>
                  <a:srgbClr val="00B050"/>
                </a:solidFill>
                <a:sym typeface="Wingdings"/>
              </a:rPr>
              <a:t></a:t>
            </a:r>
            <a:endParaRPr lang="en-GB" sz="6600" b="1">
              <a:solidFill>
                <a:srgbClr val="00B05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342194" y="2761427"/>
            <a:ext cx="755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b="1" smtClean="0">
                <a:solidFill>
                  <a:srgbClr val="00B050"/>
                </a:solidFill>
                <a:sym typeface="Wingdings"/>
              </a:rPr>
              <a:t></a:t>
            </a:r>
            <a:endParaRPr lang="en-GB" sz="6600" b="1">
              <a:solidFill>
                <a:srgbClr val="00B05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837354" y="3601607"/>
            <a:ext cx="755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b="1" smtClean="0">
                <a:solidFill>
                  <a:srgbClr val="00B050"/>
                </a:solidFill>
                <a:sym typeface="Wingdings"/>
              </a:rPr>
              <a:t></a:t>
            </a:r>
            <a:endParaRPr lang="en-GB" sz="6600" b="1">
              <a:solidFill>
                <a:srgbClr val="00B050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964526" y="3717965"/>
            <a:ext cx="75533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b="1" smtClean="0">
                <a:solidFill>
                  <a:srgbClr val="00B050"/>
                </a:solidFill>
                <a:sym typeface="Wingdings"/>
              </a:rPr>
              <a:t></a:t>
            </a:r>
            <a:endParaRPr lang="en-GB" sz="6600" b="1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23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14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462033" y="1536878"/>
            <a:ext cx="8270194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many other technology booms, ICOs experienced an initial hype (and many projects will be classified as ‘scam’).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 it is another step towards disintermediation of fundraising.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contracts could be useful to implement typical provisions requested by investors and by entrepreneurs (i.e. tag along and drag along rights, veto power, liquidation preferences, carried interest).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Regulation and transparency are needed.</a:t>
            </a: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93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641534" y="4149726"/>
            <a:ext cx="7772400" cy="968375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Firma convenzione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Politecnico </a:t>
            </a:r>
            <a:r>
              <a:rPr lang="it-IT" sz="2800" dirty="0"/>
              <a:t>di Milano </a:t>
            </a:r>
            <a:r>
              <a:rPr lang="it-IT" sz="2800" dirty="0" smtClean="0"/>
              <a:t>e </a:t>
            </a:r>
            <a:r>
              <a:rPr lang="it-IT" sz="2800" dirty="0"/>
              <a:t>Veneranda Fabbrica del Duomo di Milano</a:t>
            </a:r>
          </a:p>
        </p:txBody>
      </p:sp>
      <p:sp>
        <p:nvSpPr>
          <p:cNvPr id="11" name="Sottotitolo 10"/>
          <p:cNvSpPr>
            <a:spLocks noGrp="1"/>
          </p:cNvSpPr>
          <p:nvPr>
            <p:ph type="subTitle" idx="4294967295"/>
          </p:nvPr>
        </p:nvSpPr>
        <p:spPr>
          <a:xfrm>
            <a:off x="641534" y="5743576"/>
            <a:ext cx="7772400" cy="708025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</a:rPr>
              <a:t>Aula Magna – Rettorato</a:t>
            </a:r>
          </a:p>
          <a:p>
            <a:pPr algn="ctr"/>
            <a:r>
              <a:rPr lang="it-IT" b="1" dirty="0">
                <a:solidFill>
                  <a:schemeClr val="bg1"/>
                </a:solidFill>
              </a:rPr>
              <a:t>Mercoledì 27 maggio 2015</a:t>
            </a:r>
          </a:p>
          <a:p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0" y="3832224"/>
            <a:ext cx="9144000" cy="3025776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8" name="Gruppo 7"/>
          <p:cNvGrpSpPr/>
          <p:nvPr/>
        </p:nvGrpSpPr>
        <p:grpSpPr>
          <a:xfrm>
            <a:off x="48009" y="3816351"/>
            <a:ext cx="9036647" cy="180000"/>
            <a:chOff x="1218340" y="275867"/>
            <a:chExt cx="17715122" cy="567843"/>
          </a:xfrm>
        </p:grpSpPr>
        <p:cxnSp>
          <p:nvCxnSpPr>
            <p:cNvPr id="9" name="Connettore 1 8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ttore 1 9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1 1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ttore 1 1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ttore 1 1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ttore 1 1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1 1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ttore 1 1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1 1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1 1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ttore 1 1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ttore 1 2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ttore 1 2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ttore 1 2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ttore 1 2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ttore 1 2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1 2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ttore 1 2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ttore 1 2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ttore 1 3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1 3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1 3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1 3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1 3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1 4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1 4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1 4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1 4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1 4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1 4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1 4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1 4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1 4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1 4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ttore 1 5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ttore 1 5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ttore 1 5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ttore 1 5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ttore 1 5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ttore 1 5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ttore 1 5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ttore 1 5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ttore 1 5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ttore 1 5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1 6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ttore 1 6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ttore 1 6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ttore 1 6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ttore 1 6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ttore 1 6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ttore 1 6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ttore 1 6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ttore 1 7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ttore 1 7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1 7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ttore 1 7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ttore 1 7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nettore 1 7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nettore 1 7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ttore 1 7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ttore 1 7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ttore 1 7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ttore 1 8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nettore 1 8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1 8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1 8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1 8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1 8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ttore 1 8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1 8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1 8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1 8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1 9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ttore 1 9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ttore 1 9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ttore 1 9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1 9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1 9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1 9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1 9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1 9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1 9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ttore 1 10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1 10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1 10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ttore 1 10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1 10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ttore 1 10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1 10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ttore 1 10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1 10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ttore 1 10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ttore 1 11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Connettore 1 11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1 11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1 11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1 11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1 11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ttore 1 11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ttore 1 11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ttore 1 11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1 11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1 12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1 12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1 12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1 12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ttore 1 12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1 12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1 12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Connettore 1 12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1 12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itolo 1"/>
          <p:cNvSpPr txBox="1">
            <a:spLocks/>
          </p:cNvSpPr>
          <p:nvPr/>
        </p:nvSpPr>
        <p:spPr>
          <a:xfrm>
            <a:off x="685800" y="4149726"/>
            <a:ext cx="7772400" cy="9683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endParaRPr lang="it-IT" sz="2400" dirty="0"/>
          </a:p>
        </p:txBody>
      </p:sp>
      <p:sp>
        <p:nvSpPr>
          <p:cNvPr id="134" name="Titolo 1"/>
          <p:cNvSpPr txBox="1">
            <a:spLocks/>
          </p:cNvSpPr>
          <p:nvPr/>
        </p:nvSpPr>
        <p:spPr>
          <a:xfrm>
            <a:off x="685800" y="593766"/>
            <a:ext cx="7772400" cy="29688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it-IT" sz="2200" b="0" smtClean="0">
                <a:solidFill>
                  <a:srgbClr val="0070C0"/>
                </a:solidFill>
              </a:rPr>
              <a:t>Research group:</a:t>
            </a:r>
          </a:p>
          <a:p>
            <a:pPr algn="ctr"/>
            <a:endParaRPr lang="it-IT" sz="2200" b="0">
              <a:solidFill>
                <a:srgbClr val="0070C0"/>
              </a:solidFill>
            </a:endParaRPr>
          </a:p>
          <a:p>
            <a:pPr algn="ctr"/>
            <a:r>
              <a:rPr lang="it-IT" sz="2200" b="0" smtClean="0">
                <a:solidFill>
                  <a:srgbClr val="0070C0"/>
                </a:solidFill>
              </a:rPr>
              <a:t>Giancarlo Giudici, Saman Adhami, Andrè De Vincenzi, Federico Fasolato, Luigi Gioscia, Mattia Raggio, </a:t>
            </a:r>
          </a:p>
          <a:p>
            <a:pPr algn="ctr"/>
            <a:r>
              <a:rPr lang="it-IT" sz="2200" b="0" smtClean="0">
                <a:solidFill>
                  <a:srgbClr val="0070C0"/>
                </a:solidFill>
              </a:rPr>
              <a:t>Vittorio Santeusanio</a:t>
            </a:r>
            <a:endParaRPr lang="it-IT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437" y="5605151"/>
            <a:ext cx="3078141" cy="112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49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ICO process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2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462033" y="1536878"/>
            <a:ext cx="8270194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Cryptocurrencies allow us to pay… so why don’t we raise money through cryptocurrencies?</a:t>
            </a: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case of the DAO project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67"/>
          <a:stretch/>
        </p:blipFill>
        <p:spPr bwMode="auto">
          <a:xfrm>
            <a:off x="462034" y="2639766"/>
            <a:ext cx="4890051" cy="3188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olo 1"/>
          <p:cNvSpPr txBox="1">
            <a:spLocks/>
          </p:cNvSpPr>
          <p:nvPr/>
        </p:nvSpPr>
        <p:spPr bwMode="auto">
          <a:xfrm>
            <a:off x="5578316" y="2604141"/>
            <a:ext cx="2960040" cy="2995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Virtually similar to a crowdfunding campaign…</a:t>
            </a: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Differences:</a:t>
            </a:r>
          </a:p>
          <a:p>
            <a:pPr marL="457200" indent="-457200">
              <a:buAutoNum type="arabicPeriod"/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third-party platform</a:t>
            </a:r>
          </a:p>
          <a:p>
            <a:pPr marL="457200" indent="-457200">
              <a:buAutoNum type="arabicPeriod"/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credit card / bank circuit to manage payments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17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ICO example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3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pic>
        <p:nvPicPr>
          <p:cNvPr id="10" name="Picture 2" descr="https://cdn-images-1.medium.com/max/680/1*sxbM6-9C2j1dhA9mykNwug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767" y="1582660"/>
            <a:ext cx="2261689" cy="112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341" y="1668405"/>
            <a:ext cx="5588119" cy="95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97" y="3330669"/>
            <a:ext cx="4772977" cy="2246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754" y="3072583"/>
            <a:ext cx="4199339" cy="2762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 rot="2700000">
            <a:off x="4070418" y="1994842"/>
            <a:ext cx="41285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10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Cancelled</a:t>
            </a:r>
            <a:endParaRPr lang="it-IT" sz="5400" b="1" cap="none" spc="10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317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hype in 2017 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4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369857303"/>
              </p:ext>
            </p:extLst>
          </p:nvPr>
        </p:nvGraphicFramePr>
        <p:xfrm>
          <a:off x="1330035" y="1662544"/>
          <a:ext cx="5997039" cy="3705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1876301" y="5569527"/>
            <a:ext cx="3060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smtClean="0"/>
              <a:t>Source: Giudici and Adhami (2018)</a:t>
            </a:r>
            <a:endParaRPr lang="en-GB" sz="1600"/>
          </a:p>
        </p:txBody>
      </p:sp>
      <p:sp>
        <p:nvSpPr>
          <p:cNvPr id="3" name="Ovale 2"/>
          <p:cNvSpPr/>
          <p:nvPr/>
        </p:nvSpPr>
        <p:spPr>
          <a:xfrm>
            <a:off x="6271502" y="4168239"/>
            <a:ext cx="2111144" cy="104502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smtClean="0"/>
              <a:t>Claim: $ 5.3 billion raised</a:t>
            </a:r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410324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successful ICOs in 2017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5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704" y="1350632"/>
            <a:ext cx="6536129" cy="4688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1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 regulation around the world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6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462033" y="1536878"/>
            <a:ext cx="8270194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Banned in China and South Korea(?) (as well as ads on big techs)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Watched in the US (‘Howey test’)</a:t>
            </a:r>
          </a:p>
          <a:p>
            <a:pPr>
              <a:defRPr/>
            </a:pPr>
            <a:endParaRPr lang="en-GB" sz="2000" b="1" kern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‘Wait-and-see’ in the EU (warning investors about risks)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 attitude in some countries (Gibraltar, Malta, Lithuania, </a:t>
            </a: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Estonia, Switzerland</a:t>
            </a:r>
            <a:r>
              <a:rPr lang="en-GB" sz="2000" b="1" ker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 as to attract capital and startups</a:t>
            </a: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07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 ICOs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7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462033" y="1536878"/>
            <a:ext cx="8270194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Cryptoforecast (April 2017)			$ 194k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Eidoo (October 2017)					$ 25M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FTB (October 2017)					$ 50k</a:t>
            </a:r>
          </a:p>
          <a:p>
            <a:pPr>
              <a:defRPr/>
            </a:pPr>
            <a:endParaRPr lang="en-GB" sz="2000" b="1" kern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Popeie (Otober 2017)					failed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MakeItViral (December 2017)			failed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Robo Advisor Coin (December 2017)	$ 175k</a:t>
            </a: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2000" b="1" kern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Demeter (December 2017)				failed</a:t>
            </a: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 smtClea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2000" b="1" kern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6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 characteristics (1/3)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8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49" y="1435820"/>
            <a:ext cx="8558066" cy="4133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390784" y="5587447"/>
            <a:ext cx="3060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smtClean="0"/>
              <a:t>Source: Giudici and Adhami (2018)</a:t>
            </a: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290179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 bwMode="auto">
          <a:xfrm>
            <a:off x="462034" y="363200"/>
            <a:ext cx="7458808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3F6E"/>
                </a:solidFill>
                <a:latin typeface="Futura Hv BT" pitchFamily="34" charset="0"/>
              </a:defRPr>
            </a:lvl9pPr>
          </a:lstStyle>
          <a:p>
            <a:pPr>
              <a:defRPr/>
            </a:pPr>
            <a:r>
              <a:rPr lang="en-GB" kern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 characteristics (2/3)</a:t>
            </a:r>
            <a:endParaRPr lang="en-GB" ker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egnaposto numero diapositiva 5"/>
          <p:cNvSpPr txBox="1">
            <a:spLocks noGrp="1"/>
          </p:cNvSpPr>
          <p:nvPr/>
        </p:nvSpPr>
        <p:spPr bwMode="auto">
          <a:xfrm>
            <a:off x="8572500" y="6376990"/>
            <a:ext cx="319454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fld id="{1DAD1DB1-13CE-46A2-9858-DCB2EAE4A690}" type="slidenum">
              <a:rPr lang="en-US" sz="1400">
                <a:solidFill>
                  <a:schemeClr val="tx2"/>
                </a:solidFill>
                <a:latin typeface="+mn-lt"/>
                <a:cs typeface="Arial" charset="0"/>
              </a:rPr>
              <a:pPr eaLnBrk="1" hangingPunct="1">
                <a:defRPr/>
              </a:pPr>
              <a:t>9</a:t>
            </a:fld>
            <a:endParaRPr lang="en-US" sz="1400">
              <a:solidFill>
                <a:schemeClr val="tx2"/>
              </a:solidFill>
              <a:latin typeface="+mn-lt"/>
              <a:cs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0784" y="5587447"/>
            <a:ext cx="30606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smtClean="0"/>
              <a:t>Source: Giudici and Adhami (2018)</a:t>
            </a:r>
            <a:endParaRPr lang="en-GB" sz="16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8" y="1652155"/>
            <a:ext cx="8732227" cy="3399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698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POLI</Template>
  <TotalTime>898</TotalTime>
  <Words>377</Words>
  <Application>Microsoft Office PowerPoint</Application>
  <PresentationFormat>Presentazione su schermo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POLI</vt:lpstr>
      <vt:lpstr>Firma convenzione  Politecnico di Milano e Veneranda Fabbrica del Duomo di Milano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Firma convenzione  Politecnico di Milano e Veneranda Fabbrica del Duomo di Milano</vt:lpstr>
    </vt:vector>
  </TitlesOfParts>
  <Company>Area Servizi 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Colleoni</dc:creator>
  <cp:lastModifiedBy>Politecnico di Milano</cp:lastModifiedBy>
  <cp:revision>165</cp:revision>
  <cp:lastPrinted>2016-05-11T09:53:23Z</cp:lastPrinted>
  <dcterms:created xsi:type="dcterms:W3CDTF">2015-05-26T12:27:57Z</dcterms:created>
  <dcterms:modified xsi:type="dcterms:W3CDTF">2018-05-10T09:14:59Z</dcterms:modified>
</cp:coreProperties>
</file>