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395" r:id="rId2"/>
    <p:sldId id="425" r:id="rId3"/>
    <p:sldId id="393" r:id="rId4"/>
    <p:sldId id="420" r:id="rId5"/>
    <p:sldId id="394" r:id="rId6"/>
    <p:sldId id="402" r:id="rId7"/>
    <p:sldId id="433" r:id="rId8"/>
    <p:sldId id="405" r:id="rId9"/>
    <p:sldId id="431" r:id="rId10"/>
    <p:sldId id="418" r:id="rId11"/>
    <p:sldId id="422" r:id="rId12"/>
    <p:sldId id="432" r:id="rId13"/>
    <p:sldId id="408" r:id="rId14"/>
    <p:sldId id="344" r:id="rId15"/>
    <p:sldId id="398" r:id="rId16"/>
    <p:sldId id="400" r:id="rId17"/>
    <p:sldId id="423" r:id="rId18"/>
    <p:sldId id="424" r:id="rId19"/>
  </p:sldIdLst>
  <p:sldSz cx="9144000" cy="5143500" type="screen16x9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66FF"/>
    <a:srgbClr val="99CCFF"/>
    <a:srgbClr val="006699"/>
    <a:srgbClr val="CCECFF"/>
    <a:srgbClr val="00CCFF"/>
    <a:srgbClr val="66CCFF"/>
    <a:srgbClr val="0099CC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69" autoAdjust="0"/>
    <p:restoredTop sz="86432" autoAdjust="0"/>
  </p:normalViewPr>
  <p:slideViewPr>
    <p:cSldViewPr showGuides="1">
      <p:cViewPr>
        <p:scale>
          <a:sx n="193" d="100"/>
          <a:sy n="193" d="100"/>
        </p:scale>
        <p:origin x="-14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-377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F2294E-C5EE-42B8-96AA-7D9B8D4290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63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BEA3AF-7A23-4A24-AD71-78795949C0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28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8C2FD8-AF72-43AF-A64E-90A3CD7911A3}" type="slidenum">
              <a:rPr lang="it-IT" smtClean="0"/>
              <a:pPr eaLnBrk="1" hangingPunct="1"/>
              <a:t>1</a:t>
            </a:fld>
            <a:endParaRPr lang="it-IT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7863" y="9429988"/>
            <a:ext cx="2948194" cy="4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2" tIns="45836" rIns="91672" bIns="45836" anchor="b"/>
          <a:lstStyle>
            <a:lvl1pPr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9835907-BDF8-4F14-AD51-C2D74C8589EF}" type="slidenum">
              <a:rPr lang="it-IT" sz="1300" b="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14</a:t>
            </a:fld>
            <a:endParaRPr lang="it-IT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6599" y="4715792"/>
            <a:ext cx="6048490" cy="44634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7863" y="9429988"/>
            <a:ext cx="2948194" cy="4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2" tIns="45836" rIns="91672" bIns="45836" anchor="b"/>
          <a:lstStyle>
            <a:lvl1pPr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9835907-BDF8-4F14-AD51-C2D74C8589EF}" type="slidenum">
              <a:rPr lang="it-IT" sz="1300" b="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2</a:t>
            </a:fld>
            <a:endParaRPr lang="it-IT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6599" y="4715792"/>
            <a:ext cx="6048490" cy="44634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7863" y="9429988"/>
            <a:ext cx="2948194" cy="4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2" tIns="45836" rIns="91672" bIns="45836" anchor="b"/>
          <a:lstStyle>
            <a:lvl1pPr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defTabSz="922338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9835907-BDF8-4F14-AD51-C2D74C8589EF}" type="slidenum">
              <a:rPr lang="it-IT" sz="1300" b="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7</a:t>
            </a:fld>
            <a:endParaRPr lang="it-IT" sz="13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6599" y="4715792"/>
            <a:ext cx="6048490" cy="44634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9C461-9DA2-4DB3-A0D0-99F4A4DD312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0" y="4840004"/>
            <a:ext cx="918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indent="0">
              <a:buNone/>
              <a:defRPr sz="1200" b="1" i="1"/>
            </a:lvl1pPr>
          </a:lstStyle>
          <a:p>
            <a:pPr lvl="0" algn="ctr"/>
            <a:r>
              <a:rPr lang="it-IT" sz="1200" baseline="0" dirty="0">
                <a:solidFill>
                  <a:schemeClr val="accent1">
                    <a:lumMod val="75000"/>
                  </a:schemeClr>
                </a:solidFill>
              </a:rPr>
              <a:t>ABI - BANCHE E SICUREZZA - Milano, 23 maggio 2017</a:t>
            </a:r>
            <a:endParaRPr lang="it-IT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838746" y="227715"/>
            <a:ext cx="3429998" cy="677108"/>
            <a:chOff x="2987824" y="548680"/>
            <a:chExt cx="3429998" cy="1203744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595798"/>
              <a:ext cx="633240" cy="806936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2987824" y="548680"/>
              <a:ext cx="3429998" cy="1203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400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BANCA D’ITALIA</a:t>
              </a:r>
            </a:p>
            <a:p>
              <a:pPr algn="ctr"/>
              <a:r>
                <a:rPr lang="it-IT" sz="1400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EUROSISTEMA</a:t>
              </a:r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1964014" y="1029969"/>
            <a:ext cx="52002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Dipartimento Mercati e sistemi di pagamento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35425" algn="r"/>
                <a:tab pos="4216400" algn="l"/>
              </a:tabLst>
            </a:pPr>
            <a:r>
              <a:rPr lang="it-IT" sz="1600" i="1" kern="12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rPr>
              <a:t>Servizio Supervisione mercati e sistema dei pagamenti</a:t>
            </a:r>
          </a:p>
        </p:txBody>
      </p:sp>
    </p:spTree>
    <p:extLst>
      <p:ext uri="{BB962C8B-B14F-4D97-AF65-F5344CB8AC3E}">
        <p14:creationId xmlns:p14="http://schemas.microsoft.com/office/powerpoint/2010/main" val="17547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96045"/>
            <a:ext cx="9140958" cy="5195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8748464" y="4788532"/>
            <a:ext cx="288496" cy="30349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18612F31-6B25-49EE-9CFD-E85AD48909BB}" type="slidenum">
              <a:rPr lang="it-IT" sz="900" smtClean="0">
                <a:solidFill>
                  <a:schemeClr val="tx2">
                    <a:lumMod val="75000"/>
                  </a:schemeClr>
                </a:solidFill>
              </a:rPr>
              <a:pPr/>
              <a:t>‹N›</a:t>
            </a:fld>
            <a:endParaRPr lang="it-IT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697704"/>
            <a:ext cx="9140958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35498" y="4802402"/>
            <a:ext cx="1633481" cy="361637"/>
            <a:chOff x="2979417" y="476254"/>
            <a:chExt cx="3615839" cy="714668"/>
          </a:xfrm>
        </p:grpSpPr>
        <p:pic>
          <p:nvPicPr>
            <p:cNvPr id="9" name="Immagine 8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417" y="478937"/>
              <a:ext cx="790877" cy="706068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3165260" y="476254"/>
              <a:ext cx="3429996" cy="714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50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BANCA D’ITALIA</a:t>
              </a:r>
            </a:p>
            <a:p>
              <a:pPr algn="ctr"/>
              <a:r>
                <a:rPr lang="it-IT" sz="700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EUROSISTEMA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0891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2" y="417943"/>
            <a:ext cx="9140958" cy="5195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8748464" y="4788532"/>
            <a:ext cx="288496" cy="30349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18612F31-6B25-49EE-9CFD-E85AD48909BB}" type="slidenum">
              <a:rPr lang="it-IT" sz="900" smtClean="0">
                <a:solidFill>
                  <a:schemeClr val="tx2">
                    <a:lumMod val="75000"/>
                  </a:schemeClr>
                </a:solidFill>
              </a:rPr>
              <a:pPr/>
              <a:t>‹N›</a:t>
            </a:fld>
            <a:endParaRPr lang="it-IT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697704"/>
            <a:ext cx="9140958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35498" y="4802402"/>
            <a:ext cx="1633481" cy="361637"/>
            <a:chOff x="2979417" y="476254"/>
            <a:chExt cx="3615839" cy="714668"/>
          </a:xfrm>
        </p:grpSpPr>
        <p:pic>
          <p:nvPicPr>
            <p:cNvPr id="9" name="Immagine 8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417" y="478937"/>
              <a:ext cx="790877" cy="706068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3165260" y="476254"/>
              <a:ext cx="3429996" cy="714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50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BANCA D’ITALIA</a:t>
              </a:r>
            </a:p>
            <a:p>
              <a:pPr algn="ctr"/>
              <a:r>
                <a:rPr lang="it-IT" sz="700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EUROSISTEMA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7724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2" y="417943"/>
            <a:ext cx="9140958" cy="5195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8748464" y="4788532"/>
            <a:ext cx="288496" cy="30349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18612F31-6B25-49EE-9CFD-E85AD48909BB}" type="slidenum">
              <a:rPr lang="it-IT" sz="900" smtClean="0">
                <a:solidFill>
                  <a:schemeClr val="tx2">
                    <a:lumMod val="75000"/>
                  </a:schemeClr>
                </a:solidFill>
              </a:rPr>
              <a:pPr/>
              <a:t>‹N›</a:t>
            </a:fld>
            <a:endParaRPr lang="it-IT" sz="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0225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4743451"/>
            <a:ext cx="2057400" cy="1857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4572006"/>
            <a:ext cx="4572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3A7B-79CD-49BB-BF19-D80DB535B1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38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0DCBD7-190D-41D2-96F0-DAB4CD32D8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8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8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1" r:id="rId5"/>
    <p:sldLayoutId id="2147483682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 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3478"/>
            <a:ext cx="2562122" cy="58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2438400" y="4210050"/>
            <a:ext cx="6248400" cy="0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44662" y="1347614"/>
            <a:ext cx="9001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it-IT" sz="3600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it-IT" sz="36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it-IT" sz="31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it-IT" sz="29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it-IT" sz="29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it-IT" sz="2900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it-IT" sz="29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it-IT" sz="29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DLT </a:t>
            </a:r>
            <a:r>
              <a:rPr lang="it-IT" sz="29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applications</a:t>
            </a:r>
            <a:r>
              <a:rPr lang="it-IT" sz="29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the </a:t>
            </a:r>
            <a:r>
              <a:rPr lang="it-IT" sz="29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financial</a:t>
            </a:r>
            <a:r>
              <a:rPr lang="it-IT" sz="29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29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sector</a:t>
            </a:r>
            <a:r>
              <a:rPr lang="it-IT" sz="29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</a:t>
            </a:r>
          </a:p>
          <a:p>
            <a:pPr algn="ctr">
              <a:defRPr/>
            </a:pPr>
            <a:r>
              <a:rPr lang="it-IT" sz="29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it-IT" sz="29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regulator’s</a:t>
            </a:r>
            <a:r>
              <a:rPr lang="it-IT" sz="29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29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perspective</a:t>
            </a:r>
            <a:endParaRPr lang="it-IT" sz="29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it-IT" sz="2900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1400" i="1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  <a:endParaRPr lang="en-US" sz="14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4107" name="Rectangle 3"/>
          <p:cNvSpPr>
            <a:spLocks noChangeArrowheads="1"/>
          </p:cNvSpPr>
          <p:nvPr/>
        </p:nvSpPr>
        <p:spPr bwMode="auto">
          <a:xfrm>
            <a:off x="35496" y="3467100"/>
            <a:ext cx="849694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400" dirty="0" smtClean="0">
                <a:solidFill>
                  <a:srgbClr val="006699"/>
                </a:solidFill>
                <a:latin typeface="Calibri" pitchFamily="34" charset="0"/>
              </a:rPr>
              <a:t>Claudio Impenna </a:t>
            </a:r>
            <a:endParaRPr lang="en-US" sz="1400" dirty="0">
              <a:solidFill>
                <a:srgbClr val="006699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400" dirty="0" smtClean="0">
                <a:solidFill>
                  <a:srgbClr val="006699"/>
                </a:solidFill>
                <a:latin typeface="Calibri" pitchFamily="34" charset="0"/>
              </a:rPr>
              <a:t>Markets &amp; Payments Systems Oversight Dept. </a:t>
            </a:r>
          </a:p>
          <a:p>
            <a:pPr>
              <a:spcBef>
                <a:spcPct val="20000"/>
              </a:spcBef>
              <a:defRPr/>
            </a:pPr>
            <a:endParaRPr lang="it-IT" sz="1600" dirty="0" smtClean="0">
              <a:solidFill>
                <a:srgbClr val="006699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it-IT" sz="1600" dirty="0">
                <a:solidFill>
                  <a:srgbClr val="006699"/>
                </a:solidFill>
                <a:latin typeface="Calibri" pitchFamily="34" charset="0"/>
              </a:rPr>
              <a:t>	</a:t>
            </a:r>
            <a:r>
              <a:rPr lang="it-IT" sz="1600" dirty="0" smtClean="0">
                <a:solidFill>
                  <a:srgbClr val="006699"/>
                </a:solidFill>
                <a:latin typeface="Calibri" pitchFamily="34" charset="0"/>
              </a:rPr>
              <a:t>				    </a:t>
            </a:r>
            <a:r>
              <a:rPr lang="it-IT" sz="1600" i="1" dirty="0" smtClean="0">
                <a:solidFill>
                  <a:srgbClr val="006699"/>
                </a:solidFill>
                <a:latin typeface="Calibri" pitchFamily="34" charset="0"/>
              </a:rPr>
              <a:t>Politecnico,</a:t>
            </a:r>
            <a:r>
              <a:rPr lang="it-IT" sz="1600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it-IT" sz="1400" i="1" dirty="0" smtClean="0">
                <a:solidFill>
                  <a:srgbClr val="006699"/>
                </a:solidFill>
                <a:latin typeface="Calibri" pitchFamily="34" charset="0"/>
              </a:rPr>
              <a:t>Milano</a:t>
            </a:r>
            <a:r>
              <a:rPr lang="it-IT" sz="1400" i="1" dirty="0">
                <a:solidFill>
                  <a:srgbClr val="006699"/>
                </a:solidFill>
                <a:latin typeface="Calibri" pitchFamily="34" charset="0"/>
              </a:rPr>
              <a:t>, </a:t>
            </a:r>
            <a:r>
              <a:rPr lang="it-IT" sz="1400" i="1" dirty="0" smtClean="0">
                <a:solidFill>
                  <a:srgbClr val="006699"/>
                </a:solidFill>
                <a:latin typeface="Calibri" pitchFamily="34" charset="0"/>
              </a:rPr>
              <a:t>9th-10th </a:t>
            </a:r>
            <a:r>
              <a:rPr lang="it-IT" sz="1400" i="1" dirty="0" err="1" smtClean="0">
                <a:solidFill>
                  <a:srgbClr val="006699"/>
                </a:solidFill>
                <a:latin typeface="Calibri" pitchFamily="34" charset="0"/>
              </a:rPr>
              <a:t>May</a:t>
            </a:r>
            <a:r>
              <a:rPr lang="it-IT" sz="1400" i="1" dirty="0" smtClean="0">
                <a:solidFill>
                  <a:srgbClr val="006699"/>
                </a:solidFill>
                <a:latin typeface="Calibri" pitchFamily="34" charset="0"/>
              </a:rPr>
              <a:t> 2018</a:t>
            </a:r>
            <a:endParaRPr lang="it-IT" sz="1400" i="1" dirty="0">
              <a:solidFill>
                <a:srgbClr val="006699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  <a:endParaRPr lang="en-US" sz="16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4109" name="Rectangle 3"/>
          <p:cNvSpPr>
            <a:spLocks noChangeArrowheads="1"/>
          </p:cNvSpPr>
          <p:nvPr/>
        </p:nvSpPr>
        <p:spPr bwMode="auto">
          <a:xfrm>
            <a:off x="35496" y="386715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it-IT" altLang="ja-JP" sz="1900" b="1" i="1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br>
              <a:rPr lang="it-IT" altLang="ja-JP" sz="1900" b="1" i="1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it-IT" altLang="ja-JP" sz="1900" b="1" i="1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en-US" altLang="ja-JP" sz="1900" i="1" dirty="0">
              <a:solidFill>
                <a:srgbClr val="006699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r"/>
            <a:endParaRPr lang="en-US" altLang="ja-JP" sz="2000" i="1" dirty="0" smtClean="0">
              <a:solidFill>
                <a:srgbClr val="006699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r"/>
            <a:r>
              <a:rPr lang="en-US" altLang="ja-JP" sz="2000" b="1" i="1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en-US" altLang="ja-JP" sz="2000" b="1" i="1" dirty="0">
              <a:solidFill>
                <a:srgbClr val="00669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" name="Picture 6" descr="Logo 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7974"/>
            <a:ext cx="1731225" cy="39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9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18" y="47085"/>
            <a:ext cx="1542453" cy="11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0" y="1851670"/>
            <a:ext cx="871842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13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marL="355600" indent="0" eaLnBrk="1" hangingPunct="1"/>
            <a:r>
              <a:rPr lang="it-IT" sz="20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higher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sunk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costs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(R&amp;D, IT,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know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how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compliance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, …)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administrative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fixed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costs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for the provider (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independent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on the # of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trades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!)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need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for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legal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certainty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(e.g.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settlement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finality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irrevocability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notary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functions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) 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confidentiality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trades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to be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known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only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by traders and a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trusted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authority)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no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anonimity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in the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ledger</a:t>
            </a:r>
            <a:endParaRPr lang="it-IT" sz="1700" b="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</a:rPr>
              <a:t>strong)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</a:rPr>
              <a:t>financial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</a:rPr>
              <a:t>stability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implications</a:t>
            </a:r>
            <a:endParaRPr lang="it-IT" sz="1700" b="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it-IT" sz="1600" b="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/>
              <a:buChar char="à"/>
            </a:pPr>
            <a:r>
              <a:rPr lang="it-IT" sz="1800" i="1" dirty="0" err="1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r</a:t>
            </a:r>
            <a:r>
              <a:rPr lang="it-IT" sz="1800" i="1" dirty="0" err="1" smtClean="0">
                <a:solidFill>
                  <a:srgbClr val="FF0000"/>
                </a:solidFill>
                <a:latin typeface="Calibri" pitchFamily="34" charset="0"/>
              </a:rPr>
              <a:t>estricted</a:t>
            </a:r>
            <a:r>
              <a:rPr lang="it-IT" sz="18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800" i="1" dirty="0">
                <a:solidFill>
                  <a:srgbClr val="FF0000"/>
                </a:solidFill>
                <a:latin typeface="Calibri" pitchFamily="34" charset="0"/>
              </a:rPr>
              <a:t>DLT</a:t>
            </a:r>
            <a:r>
              <a:rPr lang="it-IT" sz="18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it-IT" sz="1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it-IT" b="0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sz="1600" b="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1956" y="4460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80528" y="45390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0" eaLnBrk="1" hangingPunct="1"/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Focus on market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</a:rPr>
              <a:t>structure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</a:rPr>
              <a:t>implications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– the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</a:rPr>
              <a:t>financial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post trading case </a:t>
            </a:r>
            <a:r>
              <a:rPr lang="it-IT" sz="1500" b="1" i="1" dirty="0" smtClean="0">
                <a:solidFill>
                  <a:srgbClr val="FF0000"/>
                </a:solidFill>
                <a:latin typeface="Calibri" pitchFamily="34" charset="0"/>
              </a:rPr>
              <a:t>(2)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it-IT" i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3523" y="880433"/>
            <a:ext cx="83529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500" dirty="0" smtClean="0">
              <a:latin typeface="+mn-lt"/>
            </a:endParaRPr>
          </a:p>
          <a:p>
            <a:r>
              <a:rPr lang="it-IT" sz="1300" b="1" i="1" dirty="0" err="1" smtClean="0">
                <a:latin typeface="+mn-lt"/>
              </a:rPr>
              <a:t>Estimates</a:t>
            </a:r>
            <a:r>
              <a:rPr lang="it-IT" sz="1300" i="1" dirty="0" smtClean="0">
                <a:latin typeface="+mn-lt"/>
              </a:rPr>
              <a:t>: the </a:t>
            </a:r>
            <a:r>
              <a:rPr lang="it-IT" sz="1300" i="1" dirty="0" err="1" smtClean="0">
                <a:latin typeface="+mn-lt"/>
              </a:rPr>
              <a:t>whole</a:t>
            </a:r>
            <a:r>
              <a:rPr lang="it-IT" sz="1300" i="1" dirty="0" smtClean="0">
                <a:latin typeface="+mn-lt"/>
              </a:rPr>
              <a:t> post trading </a:t>
            </a:r>
            <a:r>
              <a:rPr lang="it-IT" sz="1300" b="1" i="1" dirty="0" err="1" smtClean="0">
                <a:latin typeface="+mn-lt"/>
              </a:rPr>
              <a:t>revenues</a:t>
            </a:r>
            <a:r>
              <a:rPr lang="it-IT" sz="1300" i="1" dirty="0" smtClean="0">
                <a:latin typeface="+mn-lt"/>
              </a:rPr>
              <a:t> </a:t>
            </a:r>
            <a:r>
              <a:rPr lang="it-IT" sz="1300" i="1" dirty="0" err="1" smtClean="0">
                <a:latin typeface="+mn-lt"/>
              </a:rPr>
              <a:t>amount</a:t>
            </a:r>
            <a:r>
              <a:rPr lang="it-IT" sz="1300" i="1" dirty="0" smtClean="0">
                <a:latin typeface="+mn-lt"/>
              </a:rPr>
              <a:t> to </a:t>
            </a:r>
            <a:r>
              <a:rPr lang="it-IT" sz="1300" i="1" dirty="0" err="1" smtClean="0">
                <a:latin typeface="+mn-lt"/>
              </a:rPr>
              <a:t>around</a:t>
            </a:r>
            <a:r>
              <a:rPr lang="it-IT" sz="1300" i="1" dirty="0" smtClean="0">
                <a:latin typeface="+mn-lt"/>
              </a:rPr>
              <a:t> 50 </a:t>
            </a:r>
            <a:r>
              <a:rPr lang="it-IT" sz="1300" i="1" dirty="0" err="1" smtClean="0">
                <a:latin typeface="+mn-lt"/>
              </a:rPr>
              <a:t>blns</a:t>
            </a:r>
            <a:r>
              <a:rPr lang="it-IT" sz="1300" i="1" dirty="0" smtClean="0">
                <a:latin typeface="+mn-lt"/>
              </a:rPr>
              <a:t> $ per </a:t>
            </a:r>
            <a:r>
              <a:rPr lang="it-IT" sz="1300" i="1" dirty="0" err="1" smtClean="0">
                <a:latin typeface="+mn-lt"/>
              </a:rPr>
              <a:t>year</a:t>
            </a:r>
            <a:r>
              <a:rPr lang="it-IT" sz="1300" i="1" dirty="0" smtClean="0">
                <a:latin typeface="+mn-lt"/>
              </a:rPr>
              <a:t>, 13% of the </a:t>
            </a:r>
            <a:r>
              <a:rPr lang="it-IT" sz="1300" i="1" dirty="0" err="1" smtClean="0">
                <a:latin typeface="+mn-lt"/>
              </a:rPr>
              <a:t>whole</a:t>
            </a:r>
            <a:r>
              <a:rPr lang="it-IT" sz="1300" i="1" dirty="0" smtClean="0">
                <a:latin typeface="+mn-lt"/>
              </a:rPr>
              <a:t> </a:t>
            </a:r>
            <a:r>
              <a:rPr lang="it-IT" sz="1300" i="1" dirty="0" err="1" smtClean="0">
                <a:latin typeface="+mn-lt"/>
              </a:rPr>
              <a:t>financial</a:t>
            </a:r>
            <a:r>
              <a:rPr lang="it-IT" sz="1300" i="1" dirty="0" smtClean="0">
                <a:latin typeface="+mn-lt"/>
              </a:rPr>
              <a:t> </a:t>
            </a:r>
            <a:r>
              <a:rPr lang="it-IT" sz="1300" i="1" dirty="0" err="1" smtClean="0">
                <a:latin typeface="+mn-lt"/>
              </a:rPr>
              <a:t>chain</a:t>
            </a:r>
            <a:r>
              <a:rPr lang="it-IT" sz="1300" i="1" dirty="0" smtClean="0">
                <a:latin typeface="+mn-lt"/>
              </a:rPr>
              <a:t> from </a:t>
            </a:r>
            <a:r>
              <a:rPr lang="it-IT" sz="1300" i="1" dirty="0" err="1" smtClean="0">
                <a:latin typeface="+mn-lt"/>
              </a:rPr>
              <a:t>execution</a:t>
            </a:r>
            <a:r>
              <a:rPr lang="it-IT" sz="1300" i="1" dirty="0" smtClean="0">
                <a:latin typeface="+mn-lt"/>
              </a:rPr>
              <a:t> to </a:t>
            </a:r>
            <a:r>
              <a:rPr lang="it-IT" sz="1300" i="1" dirty="0" err="1" smtClean="0">
                <a:latin typeface="+mn-lt"/>
              </a:rPr>
              <a:t>settlement</a:t>
            </a:r>
            <a:r>
              <a:rPr lang="it-IT" sz="1300" i="1" dirty="0" smtClean="0">
                <a:latin typeface="+mn-lt"/>
              </a:rPr>
              <a:t> - </a:t>
            </a:r>
            <a:r>
              <a:rPr lang="it-IT" sz="1300" i="1" dirty="0" err="1" smtClean="0">
                <a:latin typeface="+mn-lt"/>
              </a:rPr>
              <a:t>around</a:t>
            </a:r>
            <a:r>
              <a:rPr lang="it-IT" sz="1300" i="1" dirty="0" smtClean="0">
                <a:latin typeface="+mn-lt"/>
              </a:rPr>
              <a:t> 20-25 </a:t>
            </a:r>
            <a:r>
              <a:rPr lang="it-IT" sz="1300" i="1" dirty="0" err="1" smtClean="0">
                <a:latin typeface="+mn-lt"/>
              </a:rPr>
              <a:t>blns</a:t>
            </a:r>
            <a:r>
              <a:rPr lang="it-IT" sz="1300" i="1" dirty="0" smtClean="0">
                <a:latin typeface="+mn-lt"/>
              </a:rPr>
              <a:t> $ </a:t>
            </a:r>
            <a:r>
              <a:rPr lang="it-IT" sz="1300" i="1" dirty="0" err="1" smtClean="0">
                <a:latin typeface="+mn-lt"/>
              </a:rPr>
              <a:t>total</a:t>
            </a:r>
            <a:r>
              <a:rPr lang="it-IT" sz="1300" i="1" dirty="0" smtClean="0">
                <a:latin typeface="+mn-lt"/>
              </a:rPr>
              <a:t> </a:t>
            </a:r>
            <a:r>
              <a:rPr lang="it-IT" sz="1300" b="1" i="1" dirty="0" err="1" smtClean="0">
                <a:latin typeface="+mn-lt"/>
              </a:rPr>
              <a:t>costs</a:t>
            </a:r>
            <a:r>
              <a:rPr lang="it-IT" sz="1300" i="1" dirty="0" smtClean="0">
                <a:latin typeface="+mn-lt"/>
              </a:rPr>
              <a:t> in processing, data </a:t>
            </a:r>
            <a:r>
              <a:rPr lang="it-IT" sz="1300" i="1" dirty="0" err="1" smtClean="0">
                <a:latin typeface="+mn-lt"/>
              </a:rPr>
              <a:t>reconciliation</a:t>
            </a:r>
            <a:r>
              <a:rPr lang="it-IT" sz="1300" i="1" dirty="0" smtClean="0">
                <a:latin typeface="+mn-lt"/>
              </a:rPr>
              <a:t>, </a:t>
            </a:r>
            <a:r>
              <a:rPr lang="it-IT" sz="1300" i="1" dirty="0" err="1" smtClean="0">
                <a:latin typeface="+mn-lt"/>
              </a:rPr>
              <a:t>trade</a:t>
            </a:r>
            <a:r>
              <a:rPr lang="it-IT" sz="1300" i="1" dirty="0" smtClean="0">
                <a:latin typeface="+mn-lt"/>
              </a:rPr>
              <a:t> &amp; clients </a:t>
            </a:r>
            <a:r>
              <a:rPr lang="it-IT" sz="1300" i="1" dirty="0" err="1" smtClean="0">
                <a:latin typeface="+mn-lt"/>
              </a:rPr>
              <a:t>mgmt</a:t>
            </a:r>
            <a:r>
              <a:rPr lang="it-IT" sz="1300" i="1" dirty="0" smtClean="0">
                <a:latin typeface="+mn-lt"/>
              </a:rPr>
              <a:t>, corporate </a:t>
            </a:r>
            <a:r>
              <a:rPr lang="it-IT" sz="1300" i="1" dirty="0" err="1" smtClean="0">
                <a:latin typeface="+mn-lt"/>
              </a:rPr>
              <a:t>actions</a:t>
            </a:r>
            <a:r>
              <a:rPr lang="it-IT" sz="1300" i="1" dirty="0" smtClean="0">
                <a:latin typeface="+mn-lt"/>
              </a:rPr>
              <a:t>, </a:t>
            </a:r>
            <a:r>
              <a:rPr lang="it-IT" sz="1300" i="1" dirty="0" err="1" smtClean="0">
                <a:latin typeface="+mn-lt"/>
              </a:rPr>
              <a:t>tax</a:t>
            </a:r>
            <a:r>
              <a:rPr lang="it-IT" sz="1300" i="1" dirty="0" smtClean="0">
                <a:latin typeface="+mn-lt"/>
              </a:rPr>
              <a:t> &amp; </a:t>
            </a:r>
            <a:r>
              <a:rPr lang="it-IT" sz="1300" i="1" dirty="0" err="1" smtClean="0">
                <a:latin typeface="+mn-lt"/>
              </a:rPr>
              <a:t>regulatory</a:t>
            </a:r>
            <a:r>
              <a:rPr lang="it-IT" sz="1300" i="1" dirty="0" smtClean="0">
                <a:latin typeface="+mn-lt"/>
              </a:rPr>
              <a:t> reporting – </a:t>
            </a:r>
            <a:r>
              <a:rPr lang="it-IT" sz="1300" b="1" i="1" dirty="0" smtClean="0">
                <a:latin typeface="+mn-lt"/>
              </a:rPr>
              <a:t>50% </a:t>
            </a:r>
            <a:r>
              <a:rPr lang="it-IT" sz="1300" b="1" i="1" dirty="0" err="1" smtClean="0">
                <a:latin typeface="+mn-lt"/>
              </a:rPr>
              <a:t>could</a:t>
            </a:r>
            <a:r>
              <a:rPr lang="it-IT" sz="1300" b="1" i="1" dirty="0" smtClean="0">
                <a:latin typeface="+mn-lt"/>
              </a:rPr>
              <a:t> be </a:t>
            </a:r>
            <a:r>
              <a:rPr lang="it-IT" sz="1300" b="1" i="1" dirty="0" err="1" smtClean="0">
                <a:latin typeface="+mn-lt"/>
              </a:rPr>
              <a:t>cut</a:t>
            </a:r>
            <a:r>
              <a:rPr lang="it-IT" sz="1300" b="1" i="1" dirty="0" smtClean="0">
                <a:latin typeface="+mn-lt"/>
              </a:rPr>
              <a:t> by </a:t>
            </a:r>
            <a:r>
              <a:rPr lang="it-IT" sz="1300" b="1" i="1" dirty="0" err="1" smtClean="0">
                <a:latin typeface="+mn-lt"/>
              </a:rPr>
              <a:t>standardizations</a:t>
            </a:r>
            <a:r>
              <a:rPr lang="it-IT" sz="1300" b="1" i="1" dirty="0" smtClean="0">
                <a:latin typeface="+mn-lt"/>
              </a:rPr>
              <a:t> and back up  </a:t>
            </a:r>
            <a:r>
              <a:rPr lang="it-IT" sz="1300" b="1" i="1" dirty="0" err="1" smtClean="0">
                <a:latin typeface="+mn-lt"/>
              </a:rPr>
              <a:t>simplifications</a:t>
            </a:r>
            <a:r>
              <a:rPr lang="it-IT" sz="1300" i="1" dirty="0" smtClean="0">
                <a:latin typeface="+mn-lt"/>
              </a:rPr>
              <a:t> </a:t>
            </a:r>
            <a:r>
              <a:rPr lang="it-IT" sz="1300" i="1" dirty="0" err="1" smtClean="0">
                <a:latin typeface="+mn-lt"/>
              </a:rPr>
              <a:t>favoured</a:t>
            </a:r>
            <a:r>
              <a:rPr lang="it-IT" sz="1300" i="1" dirty="0" smtClean="0">
                <a:latin typeface="+mn-lt"/>
              </a:rPr>
              <a:t> by DLT</a:t>
            </a:r>
          </a:p>
          <a:p>
            <a:endParaRPr lang="it-IT" sz="15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endParaRPr lang="it-IT" sz="1500" dirty="0">
              <a:latin typeface="+mn-lt"/>
            </a:endParaRPr>
          </a:p>
          <a:p>
            <a:pPr marL="285750" indent="-285750">
              <a:buFontTx/>
              <a:buChar char="-"/>
            </a:pPr>
            <a:endParaRPr lang="it-IT" sz="1500" dirty="0" smtClean="0">
              <a:latin typeface="+mn-lt"/>
            </a:endParaRPr>
          </a:p>
          <a:p>
            <a:endParaRPr lang="it-IT" sz="1500" dirty="0" smtClean="0">
              <a:latin typeface="+mn-lt"/>
            </a:endParaRPr>
          </a:p>
          <a:p>
            <a:endParaRPr lang="it-IT" sz="1500" dirty="0">
              <a:latin typeface="+mn-lt"/>
            </a:endParaRPr>
          </a:p>
          <a:p>
            <a:endParaRPr lang="it-IT" sz="1500" dirty="0" smtClean="0">
              <a:latin typeface="+mn-lt"/>
            </a:endParaRPr>
          </a:p>
          <a:p>
            <a:endParaRPr lang="it-IT" sz="15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endParaRPr lang="it-IT" dirty="0" smtClean="0">
              <a:latin typeface="+mn-lt"/>
            </a:endParaRP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29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87" y="186113"/>
            <a:ext cx="1273495" cy="9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91956" y="4460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245" name="CasellaDiTesto 188"/>
          <p:cNvSpPr txBox="1">
            <a:spLocks noChangeArrowheads="1"/>
          </p:cNvSpPr>
          <p:nvPr/>
        </p:nvSpPr>
        <p:spPr bwMode="auto">
          <a:xfrm>
            <a:off x="6964364" y="2433638"/>
            <a:ext cx="153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900">
                <a:solidFill>
                  <a:schemeClr val="tx2"/>
                </a:solidFill>
                <a:latin typeface="Tahoma" pitchFamily="34" charset="0"/>
              </a:rPr>
              <a:t>Settlement accounts register</a:t>
            </a:r>
            <a:endParaRPr lang="en-US" altLang="it-IT" sz="9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46" name="Rectangle 2"/>
          <p:cNvSpPr>
            <a:spLocks noChangeArrowheads="1"/>
          </p:cNvSpPr>
          <p:nvPr/>
        </p:nvSpPr>
        <p:spPr bwMode="auto">
          <a:xfrm>
            <a:off x="468314" y="314326"/>
            <a:ext cx="8675687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endParaRPr lang="en-US" altLang="it-IT" sz="280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247" name="CasellaDiTesto 1"/>
          <p:cNvSpPr txBox="1">
            <a:spLocks noChangeArrowheads="1"/>
          </p:cNvSpPr>
          <p:nvPr/>
        </p:nvSpPr>
        <p:spPr bwMode="auto">
          <a:xfrm>
            <a:off x="-301204" y="484348"/>
            <a:ext cx="6553448" cy="3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2000" b="1" i="1" dirty="0" smtClean="0">
                <a:solidFill>
                  <a:srgbClr val="FF0000"/>
                </a:solidFill>
                <a:latin typeface="+mn-lt"/>
              </a:rPr>
              <a:t>             </a:t>
            </a:r>
          </a:p>
          <a:p>
            <a:pPr algn="ctr">
              <a:spcBef>
                <a:spcPct val="0"/>
              </a:spcBef>
              <a:buNone/>
            </a:pPr>
            <a:r>
              <a:rPr lang="it-IT" sz="1800" b="1" i="1" dirty="0" smtClean="0">
                <a:solidFill>
                  <a:srgbClr val="FF0000"/>
                </a:solidFill>
              </a:rPr>
              <a:t> </a:t>
            </a:r>
            <a:endParaRPr lang="it-IT" altLang="it-IT" sz="2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9" name="CasellaDiTesto 295"/>
          <p:cNvSpPr txBox="1">
            <a:spLocks noChangeArrowheads="1"/>
          </p:cNvSpPr>
          <p:nvPr/>
        </p:nvSpPr>
        <p:spPr bwMode="auto">
          <a:xfrm>
            <a:off x="468313" y="1203598"/>
            <a:ext cx="3167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tx2"/>
                </a:solidFill>
                <a:latin typeface="Tahoma" pitchFamily="34" charset="0"/>
              </a:rPr>
              <a:t>«</a:t>
            </a:r>
            <a:r>
              <a:rPr lang="it-IT" altLang="it-IT" sz="1400" dirty="0" err="1">
                <a:solidFill>
                  <a:schemeClr val="tx2"/>
                </a:solidFill>
                <a:latin typeface="Tahoma" pitchFamily="34" charset="0"/>
              </a:rPr>
              <a:t>Permissioned</a:t>
            </a:r>
            <a:r>
              <a:rPr lang="it-IT" altLang="it-IT" sz="14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it-IT" altLang="it-IT" sz="1400" dirty="0" err="1">
                <a:solidFill>
                  <a:schemeClr val="tx2"/>
                </a:solidFill>
                <a:latin typeface="Tahoma" pitchFamily="34" charset="0"/>
              </a:rPr>
              <a:t>ledger</a:t>
            </a:r>
            <a:r>
              <a:rPr lang="it-IT" altLang="it-IT" sz="1400" dirty="0">
                <a:solidFill>
                  <a:schemeClr val="tx2"/>
                </a:solidFill>
                <a:latin typeface="Tahoma" pitchFamily="34" charset="0"/>
              </a:rPr>
              <a:t>» model</a:t>
            </a:r>
            <a:endParaRPr lang="en-US" altLang="it-IT" sz="1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50" name="Ovale 249"/>
          <p:cNvSpPr/>
          <p:nvPr/>
        </p:nvSpPr>
        <p:spPr>
          <a:xfrm>
            <a:off x="1908175" y="2047751"/>
            <a:ext cx="1727200" cy="15990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cxnSp>
        <p:nvCxnSpPr>
          <p:cNvPr id="251" name="Connettore 2 250"/>
          <p:cNvCxnSpPr>
            <a:stCxn id="303" idx="1"/>
            <a:endCxn id="327" idx="0"/>
          </p:cNvCxnSpPr>
          <p:nvPr/>
        </p:nvCxnSpPr>
        <p:spPr>
          <a:xfrm>
            <a:off x="2507740" y="2256922"/>
            <a:ext cx="501338" cy="619995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Esagono 251"/>
          <p:cNvSpPr/>
          <p:nvPr/>
        </p:nvSpPr>
        <p:spPr>
          <a:xfrm>
            <a:off x="4300538" y="1876426"/>
            <a:ext cx="990600" cy="641747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3" name="Memoria ad accesso diretto 252"/>
          <p:cNvSpPr/>
          <p:nvPr/>
        </p:nvSpPr>
        <p:spPr>
          <a:xfrm rot="16200000">
            <a:off x="7160023" y="2598738"/>
            <a:ext cx="773906" cy="1565275"/>
          </a:xfrm>
          <a:prstGeom prst="flowChartMagneticDrum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4" name="Rettangolo 253"/>
          <p:cNvSpPr/>
          <p:nvPr/>
        </p:nvSpPr>
        <p:spPr>
          <a:xfrm>
            <a:off x="755651" y="1626270"/>
            <a:ext cx="936625" cy="1916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5" name="Rettangolo 254"/>
          <p:cNvSpPr/>
          <p:nvPr/>
        </p:nvSpPr>
        <p:spPr>
          <a:xfrm>
            <a:off x="755651" y="1881064"/>
            <a:ext cx="936625" cy="1916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5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6270"/>
            <a:ext cx="647700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563638"/>
            <a:ext cx="2143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58616"/>
            <a:ext cx="647700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" name="CasellaDiTesto 8"/>
          <p:cNvSpPr txBox="1">
            <a:spLocks noChangeArrowheads="1"/>
          </p:cNvSpPr>
          <p:nvPr/>
        </p:nvSpPr>
        <p:spPr bwMode="auto">
          <a:xfrm>
            <a:off x="732890" y="1576388"/>
            <a:ext cx="9159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  <a:latin typeface="Tahoma" pitchFamily="34" charset="0"/>
              </a:rPr>
              <a:t>€ Account</a:t>
            </a:r>
            <a:endParaRPr lang="en-US" altLang="it-IT" sz="1100" dirty="0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260" name="Connettore 1 259"/>
          <p:cNvCxnSpPr>
            <a:endCxn id="254" idx="3"/>
          </p:cNvCxnSpPr>
          <p:nvPr/>
        </p:nvCxnSpPr>
        <p:spPr>
          <a:xfrm flipH="1" flipV="1">
            <a:off x="1692275" y="1721520"/>
            <a:ext cx="215900" cy="1154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ttore 1 260"/>
          <p:cNvCxnSpPr>
            <a:endCxn id="255" idx="3"/>
          </p:cNvCxnSpPr>
          <p:nvPr/>
        </p:nvCxnSpPr>
        <p:spPr>
          <a:xfrm flipH="1">
            <a:off x="1692275" y="1837009"/>
            <a:ext cx="215900" cy="1393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CasellaDiTesto 17"/>
          <p:cNvSpPr txBox="1">
            <a:spLocks noChangeArrowheads="1"/>
          </p:cNvSpPr>
          <p:nvPr/>
        </p:nvSpPr>
        <p:spPr bwMode="auto">
          <a:xfrm>
            <a:off x="-107950" y="1995686"/>
            <a:ext cx="1079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100">
                <a:solidFill>
                  <a:schemeClr val="tx2"/>
                </a:solidFill>
                <a:latin typeface="Tahoma" pitchFamily="34" charset="0"/>
              </a:rPr>
              <a:t>Seller A</a:t>
            </a:r>
            <a:endParaRPr lang="en-US" altLang="it-IT" sz="11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63" name="Rettangolo 262"/>
          <p:cNvSpPr/>
          <p:nvPr/>
        </p:nvSpPr>
        <p:spPr>
          <a:xfrm>
            <a:off x="755650" y="3265760"/>
            <a:ext cx="935038" cy="1916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4" name="Rettangolo 263"/>
          <p:cNvSpPr/>
          <p:nvPr/>
        </p:nvSpPr>
        <p:spPr>
          <a:xfrm>
            <a:off x="755650" y="3520553"/>
            <a:ext cx="935038" cy="1916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3242295"/>
            <a:ext cx="212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" name="CasellaDiTesto 170"/>
          <p:cNvSpPr txBox="1">
            <a:spLocks noChangeArrowheads="1"/>
          </p:cNvSpPr>
          <p:nvPr/>
        </p:nvSpPr>
        <p:spPr bwMode="auto">
          <a:xfrm>
            <a:off x="748270" y="3223437"/>
            <a:ext cx="9159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  <a:latin typeface="Tahoma" pitchFamily="34" charset="0"/>
              </a:rPr>
              <a:t>€ Account</a:t>
            </a:r>
            <a:endParaRPr lang="en-US" altLang="it-IT" sz="1100" dirty="0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267" name="Connettore 1 266"/>
          <p:cNvCxnSpPr>
            <a:endCxn id="263" idx="3"/>
          </p:cNvCxnSpPr>
          <p:nvPr/>
        </p:nvCxnSpPr>
        <p:spPr>
          <a:xfrm flipH="1" flipV="1">
            <a:off x="1690689" y="3362201"/>
            <a:ext cx="217487" cy="1071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ttore 1 267"/>
          <p:cNvCxnSpPr>
            <a:endCxn id="264" idx="3"/>
          </p:cNvCxnSpPr>
          <p:nvPr/>
        </p:nvCxnSpPr>
        <p:spPr>
          <a:xfrm flipH="1">
            <a:off x="1690689" y="3469357"/>
            <a:ext cx="217487" cy="1476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asellaDiTesto 174"/>
          <p:cNvSpPr txBox="1">
            <a:spLocks noChangeArrowheads="1"/>
          </p:cNvSpPr>
          <p:nvPr/>
        </p:nvSpPr>
        <p:spPr bwMode="auto">
          <a:xfrm>
            <a:off x="-180975" y="3723878"/>
            <a:ext cx="1260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>
                <a:solidFill>
                  <a:schemeClr val="tx2"/>
                </a:solidFill>
                <a:latin typeface="Tahoma" pitchFamily="34" charset="0"/>
              </a:rPr>
              <a:t>Buyer B</a:t>
            </a:r>
            <a:endParaRPr lang="en-US" altLang="it-IT" sz="1100" dirty="0">
              <a:solidFill>
                <a:schemeClr val="tx2"/>
              </a:solidFill>
              <a:latin typeface="Tahoma" pitchFamily="34" charset="0"/>
            </a:endParaRPr>
          </a:p>
        </p:txBody>
      </p:sp>
      <p:grpSp>
        <p:nvGrpSpPr>
          <p:cNvPr id="270" name="Gruppo 147"/>
          <p:cNvGrpSpPr>
            <a:grpSpLocks noChangeAspect="1"/>
          </p:cNvGrpSpPr>
          <p:nvPr/>
        </p:nvGrpSpPr>
        <p:grpSpPr>
          <a:xfrm>
            <a:off x="1809271" y="1809035"/>
            <a:ext cx="198504" cy="98021"/>
            <a:chOff x="3777544" y="2680917"/>
            <a:chExt cx="555715" cy="365879"/>
          </a:xfrm>
          <a:solidFill>
            <a:schemeClr val="bg1"/>
          </a:solidFill>
        </p:grpSpPr>
        <p:sp>
          <p:nvSpPr>
            <p:cNvPr id="271" name="Rettangolo con singolo angolo ritagliato 270"/>
            <p:cNvSpPr/>
            <p:nvPr/>
          </p:nvSpPr>
          <p:spPr>
            <a:xfrm>
              <a:off x="3777544" y="2680917"/>
              <a:ext cx="555715" cy="365879"/>
            </a:xfrm>
            <a:prstGeom prst="snip1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72" name="Connettore 1 271"/>
            <p:cNvCxnSpPr/>
            <p:nvPr/>
          </p:nvCxnSpPr>
          <p:spPr>
            <a:xfrm flipH="1">
              <a:off x="3839268" y="2860266"/>
              <a:ext cx="436181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/>
          </p:nvCxnSpPr>
          <p:spPr>
            <a:xfrm flipH="1">
              <a:off x="3839268" y="2925118"/>
              <a:ext cx="436181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uppo 177"/>
          <p:cNvGrpSpPr>
            <a:grpSpLocks noChangeAspect="1"/>
          </p:cNvGrpSpPr>
          <p:nvPr/>
        </p:nvGrpSpPr>
        <p:grpSpPr>
          <a:xfrm>
            <a:off x="1836143" y="3418708"/>
            <a:ext cx="198504" cy="98021"/>
            <a:chOff x="3777544" y="2680917"/>
            <a:chExt cx="555715" cy="365879"/>
          </a:xfrm>
          <a:solidFill>
            <a:schemeClr val="bg1"/>
          </a:solidFill>
        </p:grpSpPr>
        <p:sp>
          <p:nvSpPr>
            <p:cNvPr id="275" name="Rettangolo con singolo angolo ritagliato 274"/>
            <p:cNvSpPr/>
            <p:nvPr/>
          </p:nvSpPr>
          <p:spPr>
            <a:xfrm>
              <a:off x="3777544" y="2680917"/>
              <a:ext cx="555715" cy="365879"/>
            </a:xfrm>
            <a:prstGeom prst="snip1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76" name="Connettore 1 275"/>
            <p:cNvCxnSpPr/>
            <p:nvPr/>
          </p:nvCxnSpPr>
          <p:spPr>
            <a:xfrm flipH="1">
              <a:off x="3839268" y="2860266"/>
              <a:ext cx="436181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/>
          </p:nvCxnSpPr>
          <p:spPr>
            <a:xfrm flipH="1">
              <a:off x="3839268" y="2925118"/>
              <a:ext cx="436181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Rettangolo arrotondato 277"/>
          <p:cNvSpPr/>
          <p:nvPr/>
        </p:nvSpPr>
        <p:spPr>
          <a:xfrm>
            <a:off x="2915519" y="2508123"/>
            <a:ext cx="1152426" cy="69396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600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Trading </a:t>
            </a:r>
            <a:r>
              <a:rPr lang="it-IT" sz="1600" i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platform</a:t>
            </a:r>
            <a:endParaRPr lang="en-US" sz="1600" i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9" name="Rettangolo con singolo angolo ritagliato 278"/>
          <p:cNvSpPr/>
          <p:nvPr/>
        </p:nvSpPr>
        <p:spPr>
          <a:xfrm>
            <a:off x="4581778" y="2671193"/>
            <a:ext cx="1368152" cy="702078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0" name="CasellaDiTesto 22"/>
          <p:cNvSpPr txBox="1">
            <a:spLocks noChangeArrowheads="1"/>
          </p:cNvSpPr>
          <p:nvPr/>
        </p:nvSpPr>
        <p:spPr bwMode="auto">
          <a:xfrm>
            <a:off x="4427538" y="2625329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chemeClr val="tx2"/>
                </a:solidFill>
                <a:latin typeface="Tahoma" pitchFamily="34" charset="0"/>
              </a:rPr>
              <a:t>Securities settlement system</a:t>
            </a:r>
            <a:endParaRPr lang="en-US" altLang="it-IT" sz="12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81" name="Parentesi graffa aperta 280"/>
          <p:cNvSpPr/>
          <p:nvPr/>
        </p:nvSpPr>
        <p:spPr>
          <a:xfrm>
            <a:off x="6084889" y="2184797"/>
            <a:ext cx="358775" cy="1741884"/>
          </a:xfrm>
          <a:prstGeom prst="leftBrace">
            <a:avLst>
              <a:gd name="adj1" fmla="val 3150"/>
              <a:gd name="adj2" fmla="val 495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2" name="Rettangolo 281"/>
          <p:cNvSpPr/>
          <p:nvPr/>
        </p:nvSpPr>
        <p:spPr>
          <a:xfrm>
            <a:off x="6664325" y="2286001"/>
            <a:ext cx="2224088" cy="432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3" name="CasellaDiTesto 189"/>
          <p:cNvSpPr txBox="1">
            <a:spLocks noChangeArrowheads="1"/>
          </p:cNvSpPr>
          <p:nvPr/>
        </p:nvSpPr>
        <p:spPr bwMode="auto">
          <a:xfrm>
            <a:off x="6727825" y="2293144"/>
            <a:ext cx="1655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chemeClr val="tx2"/>
                </a:solidFill>
                <a:latin typeface="Tahoma" pitchFamily="34" charset="0"/>
              </a:rPr>
              <a:t>Central Bank</a:t>
            </a:r>
            <a:endParaRPr lang="en-US" altLang="it-IT" sz="12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84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2300288"/>
            <a:ext cx="587375" cy="4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" name="CasellaDiTesto 26"/>
          <p:cNvSpPr txBox="1">
            <a:spLocks noChangeArrowheads="1"/>
          </p:cNvSpPr>
          <p:nvPr/>
        </p:nvSpPr>
        <p:spPr bwMode="auto">
          <a:xfrm>
            <a:off x="6950075" y="3274219"/>
            <a:ext cx="1366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chemeClr val="tx2"/>
                </a:solidFill>
                <a:latin typeface="Tahoma" pitchFamily="34" charset="0"/>
              </a:rPr>
              <a:t>CSD</a:t>
            </a:r>
            <a:endParaRPr lang="en-US" altLang="it-IT" sz="12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86" name="CasellaDiTesto 29"/>
          <p:cNvSpPr txBox="1">
            <a:spLocks noChangeArrowheads="1"/>
          </p:cNvSpPr>
          <p:nvPr/>
        </p:nvSpPr>
        <p:spPr bwMode="auto">
          <a:xfrm>
            <a:off x="4283075" y="2063353"/>
            <a:ext cx="1030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solidFill>
                  <a:schemeClr val="tx2"/>
                </a:solidFill>
                <a:latin typeface="Tahoma" pitchFamily="34" charset="0"/>
              </a:rPr>
              <a:t>CCP</a:t>
            </a:r>
            <a:endParaRPr lang="en-US" altLang="it-IT" sz="10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87" name="CasellaDiTesto 282"/>
          <p:cNvSpPr txBox="1">
            <a:spLocks noChangeArrowheads="1"/>
          </p:cNvSpPr>
          <p:nvPr/>
        </p:nvSpPr>
        <p:spPr bwMode="auto">
          <a:xfrm>
            <a:off x="1331913" y="2058466"/>
            <a:ext cx="1079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100">
                <a:solidFill>
                  <a:schemeClr val="tx2"/>
                </a:solidFill>
                <a:latin typeface="Tahoma" pitchFamily="34" charset="0"/>
              </a:rPr>
              <a:t>Bank A</a:t>
            </a:r>
            <a:endParaRPr lang="en-US" altLang="it-IT" sz="11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88" name="CasellaDiTesto 283"/>
          <p:cNvSpPr txBox="1">
            <a:spLocks noChangeArrowheads="1"/>
          </p:cNvSpPr>
          <p:nvPr/>
        </p:nvSpPr>
        <p:spPr bwMode="auto">
          <a:xfrm>
            <a:off x="1213644" y="3030398"/>
            <a:ext cx="1079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 err="1">
                <a:solidFill>
                  <a:schemeClr val="tx2"/>
                </a:solidFill>
                <a:latin typeface="Tahoma" pitchFamily="34" charset="0"/>
              </a:rPr>
              <a:t>Bank</a:t>
            </a:r>
            <a:r>
              <a:rPr lang="it-IT" altLang="it-IT" sz="1100" dirty="0">
                <a:solidFill>
                  <a:schemeClr val="tx2"/>
                </a:solidFill>
                <a:latin typeface="Tahoma" pitchFamily="34" charset="0"/>
              </a:rPr>
              <a:t> B</a:t>
            </a:r>
            <a:endParaRPr lang="en-US" altLang="it-IT" sz="1100" dirty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8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83719"/>
            <a:ext cx="303212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0" name="Gruppo 205"/>
          <p:cNvGrpSpPr>
            <a:grpSpLocks noChangeAspect="1"/>
          </p:cNvGrpSpPr>
          <p:nvPr/>
        </p:nvGrpSpPr>
        <p:grpSpPr>
          <a:xfrm>
            <a:off x="2326452" y="3487103"/>
            <a:ext cx="360040" cy="424332"/>
            <a:chOff x="1438332" y="5589240"/>
            <a:chExt cx="504056" cy="792088"/>
          </a:xfrm>
          <a:solidFill>
            <a:schemeClr val="bg1"/>
          </a:solidFill>
        </p:grpSpPr>
        <p:sp>
          <p:nvSpPr>
            <p:cNvPr id="291" name="Rettangolo con singolo angolo ritagliato 206"/>
            <p:cNvSpPr/>
            <p:nvPr/>
          </p:nvSpPr>
          <p:spPr>
            <a:xfrm>
              <a:off x="1438332" y="5589240"/>
              <a:ext cx="504056" cy="792088"/>
            </a:xfrm>
            <a:prstGeom prst="snip1Rect">
              <a:avLst/>
            </a:prstGeom>
            <a:grpFill/>
            <a:ln w="28575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92" name="Connettore 1 291"/>
            <p:cNvCxnSpPr/>
            <p:nvPr/>
          </p:nvCxnSpPr>
          <p:spPr>
            <a:xfrm flipH="1">
              <a:off x="1494318" y="5751918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ttore 1 292"/>
            <p:cNvCxnSpPr/>
            <p:nvPr/>
          </p:nvCxnSpPr>
          <p:spPr>
            <a:xfrm flipH="1">
              <a:off x="1494318" y="5810741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ttore 1 293"/>
            <p:cNvCxnSpPr/>
            <p:nvPr/>
          </p:nvCxnSpPr>
          <p:spPr>
            <a:xfrm flipH="1">
              <a:off x="1494318" y="5869564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ttore 1 294"/>
            <p:cNvCxnSpPr/>
            <p:nvPr/>
          </p:nvCxnSpPr>
          <p:spPr>
            <a:xfrm flipH="1">
              <a:off x="1494318" y="592838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ttore 1 295"/>
            <p:cNvCxnSpPr/>
            <p:nvPr/>
          </p:nvCxnSpPr>
          <p:spPr>
            <a:xfrm flipH="1">
              <a:off x="1494318" y="5987210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ttore 1 296"/>
            <p:cNvCxnSpPr/>
            <p:nvPr/>
          </p:nvCxnSpPr>
          <p:spPr>
            <a:xfrm flipH="1">
              <a:off x="1494318" y="6046033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ttore 1 297"/>
            <p:cNvCxnSpPr/>
            <p:nvPr/>
          </p:nvCxnSpPr>
          <p:spPr>
            <a:xfrm flipH="1">
              <a:off x="1494318" y="6104856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ttore 1 298"/>
            <p:cNvCxnSpPr/>
            <p:nvPr/>
          </p:nvCxnSpPr>
          <p:spPr>
            <a:xfrm flipH="1">
              <a:off x="1494318" y="6163679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ttore 1 299"/>
            <p:cNvCxnSpPr/>
            <p:nvPr/>
          </p:nvCxnSpPr>
          <p:spPr>
            <a:xfrm flipH="1">
              <a:off x="1494318" y="6222502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ttore 1 300"/>
            <p:cNvCxnSpPr/>
            <p:nvPr/>
          </p:nvCxnSpPr>
          <p:spPr>
            <a:xfrm flipH="1">
              <a:off x="1494318" y="628132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uppo 205"/>
          <p:cNvGrpSpPr>
            <a:grpSpLocks noChangeAspect="1"/>
          </p:cNvGrpSpPr>
          <p:nvPr/>
        </p:nvGrpSpPr>
        <p:grpSpPr>
          <a:xfrm>
            <a:off x="2346447" y="1876732"/>
            <a:ext cx="322586" cy="380190"/>
            <a:chOff x="1438332" y="5589240"/>
            <a:chExt cx="504056" cy="792088"/>
          </a:xfrm>
          <a:solidFill>
            <a:schemeClr val="bg1"/>
          </a:solidFill>
        </p:grpSpPr>
        <p:sp>
          <p:nvSpPr>
            <p:cNvPr id="303" name="Rettangolo con singolo angolo ritagliato 206"/>
            <p:cNvSpPr/>
            <p:nvPr/>
          </p:nvSpPr>
          <p:spPr>
            <a:xfrm>
              <a:off x="1438332" y="5589240"/>
              <a:ext cx="504056" cy="792088"/>
            </a:xfrm>
            <a:prstGeom prst="snip1Rect">
              <a:avLst/>
            </a:prstGeom>
            <a:grp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304" name="Connettore 1 303"/>
            <p:cNvCxnSpPr/>
            <p:nvPr/>
          </p:nvCxnSpPr>
          <p:spPr>
            <a:xfrm flipH="1">
              <a:off x="1494318" y="5751918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ttore 1 304"/>
            <p:cNvCxnSpPr/>
            <p:nvPr/>
          </p:nvCxnSpPr>
          <p:spPr>
            <a:xfrm flipH="1">
              <a:off x="1494318" y="5810741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ttore 1 305"/>
            <p:cNvCxnSpPr/>
            <p:nvPr/>
          </p:nvCxnSpPr>
          <p:spPr>
            <a:xfrm flipH="1">
              <a:off x="1494318" y="5869564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ttore 1 306"/>
            <p:cNvCxnSpPr/>
            <p:nvPr/>
          </p:nvCxnSpPr>
          <p:spPr>
            <a:xfrm flipH="1">
              <a:off x="1494318" y="592838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ttore 1 307"/>
            <p:cNvCxnSpPr/>
            <p:nvPr/>
          </p:nvCxnSpPr>
          <p:spPr>
            <a:xfrm flipH="1">
              <a:off x="1494318" y="5987210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ttore 1 308"/>
            <p:cNvCxnSpPr/>
            <p:nvPr/>
          </p:nvCxnSpPr>
          <p:spPr>
            <a:xfrm flipH="1">
              <a:off x="1494318" y="6046033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ttore 1 309"/>
            <p:cNvCxnSpPr/>
            <p:nvPr/>
          </p:nvCxnSpPr>
          <p:spPr>
            <a:xfrm flipH="1">
              <a:off x="1494318" y="6104856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ttore 1 310"/>
            <p:cNvCxnSpPr/>
            <p:nvPr/>
          </p:nvCxnSpPr>
          <p:spPr>
            <a:xfrm flipH="1">
              <a:off x="1494318" y="6163679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ttore 1 311"/>
            <p:cNvCxnSpPr/>
            <p:nvPr/>
          </p:nvCxnSpPr>
          <p:spPr>
            <a:xfrm flipH="1">
              <a:off x="1494318" y="6222502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ttore 1 312"/>
            <p:cNvCxnSpPr/>
            <p:nvPr/>
          </p:nvCxnSpPr>
          <p:spPr>
            <a:xfrm flipH="1">
              <a:off x="1494318" y="628132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uppo 205"/>
          <p:cNvGrpSpPr>
            <a:grpSpLocks noChangeAspect="1"/>
          </p:cNvGrpSpPr>
          <p:nvPr/>
        </p:nvGrpSpPr>
        <p:grpSpPr>
          <a:xfrm>
            <a:off x="5220072" y="2092174"/>
            <a:ext cx="360040" cy="424332"/>
            <a:chOff x="1438332" y="5589240"/>
            <a:chExt cx="504056" cy="792088"/>
          </a:xfrm>
          <a:solidFill>
            <a:schemeClr val="bg1"/>
          </a:solidFill>
        </p:grpSpPr>
        <p:sp>
          <p:nvSpPr>
            <p:cNvPr id="315" name="Rettangolo con singolo angolo ritagliato 206"/>
            <p:cNvSpPr/>
            <p:nvPr/>
          </p:nvSpPr>
          <p:spPr>
            <a:xfrm>
              <a:off x="1438332" y="5589240"/>
              <a:ext cx="504056" cy="792088"/>
            </a:xfrm>
            <a:prstGeom prst="snip1Rect">
              <a:avLst/>
            </a:prstGeom>
            <a:grpFill/>
            <a:ln w="28575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316" name="Connettore 1 315"/>
            <p:cNvCxnSpPr/>
            <p:nvPr/>
          </p:nvCxnSpPr>
          <p:spPr>
            <a:xfrm flipH="1">
              <a:off x="1494318" y="5751918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ttore 1 316"/>
            <p:cNvCxnSpPr/>
            <p:nvPr/>
          </p:nvCxnSpPr>
          <p:spPr>
            <a:xfrm flipH="1">
              <a:off x="1494318" y="5810741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ttore 1 317"/>
            <p:cNvCxnSpPr/>
            <p:nvPr/>
          </p:nvCxnSpPr>
          <p:spPr>
            <a:xfrm flipH="1">
              <a:off x="1494318" y="5869564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ttore 1 318"/>
            <p:cNvCxnSpPr/>
            <p:nvPr/>
          </p:nvCxnSpPr>
          <p:spPr>
            <a:xfrm flipH="1">
              <a:off x="1494318" y="592838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ttore 1 319"/>
            <p:cNvCxnSpPr/>
            <p:nvPr/>
          </p:nvCxnSpPr>
          <p:spPr>
            <a:xfrm flipH="1">
              <a:off x="1494318" y="5987210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ttore 1 320"/>
            <p:cNvCxnSpPr/>
            <p:nvPr/>
          </p:nvCxnSpPr>
          <p:spPr>
            <a:xfrm flipH="1">
              <a:off x="1494318" y="6046033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ttore 1 321"/>
            <p:cNvCxnSpPr/>
            <p:nvPr/>
          </p:nvCxnSpPr>
          <p:spPr>
            <a:xfrm flipH="1">
              <a:off x="1494318" y="6104856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ttore 1 322"/>
            <p:cNvCxnSpPr/>
            <p:nvPr/>
          </p:nvCxnSpPr>
          <p:spPr>
            <a:xfrm flipH="1">
              <a:off x="1494318" y="6163679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ttore 1 323"/>
            <p:cNvCxnSpPr/>
            <p:nvPr/>
          </p:nvCxnSpPr>
          <p:spPr>
            <a:xfrm flipH="1">
              <a:off x="1494318" y="6222502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ttore 1 324"/>
            <p:cNvCxnSpPr/>
            <p:nvPr/>
          </p:nvCxnSpPr>
          <p:spPr>
            <a:xfrm flipH="1">
              <a:off x="1494318" y="628132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uppo 205"/>
          <p:cNvGrpSpPr>
            <a:grpSpLocks noChangeAspect="1"/>
          </p:cNvGrpSpPr>
          <p:nvPr/>
        </p:nvGrpSpPr>
        <p:grpSpPr>
          <a:xfrm>
            <a:off x="2686492" y="2686822"/>
            <a:ext cx="322586" cy="380190"/>
            <a:chOff x="1438332" y="5589240"/>
            <a:chExt cx="504056" cy="792088"/>
          </a:xfrm>
          <a:solidFill>
            <a:schemeClr val="bg1"/>
          </a:solidFill>
        </p:grpSpPr>
        <p:sp>
          <p:nvSpPr>
            <p:cNvPr id="327" name="Rettangolo con singolo angolo ritagliato 206"/>
            <p:cNvSpPr/>
            <p:nvPr/>
          </p:nvSpPr>
          <p:spPr>
            <a:xfrm>
              <a:off x="1438332" y="5589240"/>
              <a:ext cx="504056" cy="792088"/>
            </a:xfrm>
            <a:prstGeom prst="snip1Rect">
              <a:avLst/>
            </a:prstGeom>
            <a:grp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328" name="Connettore 1 327"/>
            <p:cNvCxnSpPr/>
            <p:nvPr/>
          </p:nvCxnSpPr>
          <p:spPr>
            <a:xfrm flipH="1">
              <a:off x="1494318" y="5751918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ttore 1 328"/>
            <p:cNvCxnSpPr/>
            <p:nvPr/>
          </p:nvCxnSpPr>
          <p:spPr>
            <a:xfrm flipH="1">
              <a:off x="1494318" y="5810741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ttore 1 329"/>
            <p:cNvCxnSpPr/>
            <p:nvPr/>
          </p:nvCxnSpPr>
          <p:spPr>
            <a:xfrm flipH="1">
              <a:off x="1494318" y="5869564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nettore 1 330"/>
            <p:cNvCxnSpPr/>
            <p:nvPr/>
          </p:nvCxnSpPr>
          <p:spPr>
            <a:xfrm flipH="1">
              <a:off x="1494318" y="592838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nettore 1 331"/>
            <p:cNvCxnSpPr/>
            <p:nvPr/>
          </p:nvCxnSpPr>
          <p:spPr>
            <a:xfrm flipH="1">
              <a:off x="1494318" y="5987210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nettore 1 332"/>
            <p:cNvCxnSpPr/>
            <p:nvPr/>
          </p:nvCxnSpPr>
          <p:spPr>
            <a:xfrm flipH="1">
              <a:off x="1494318" y="6046033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ttore 1 333"/>
            <p:cNvCxnSpPr/>
            <p:nvPr/>
          </p:nvCxnSpPr>
          <p:spPr>
            <a:xfrm flipH="1">
              <a:off x="1494318" y="6104856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ttore 1 334"/>
            <p:cNvCxnSpPr/>
            <p:nvPr/>
          </p:nvCxnSpPr>
          <p:spPr>
            <a:xfrm flipH="1">
              <a:off x="1494318" y="6163679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ttore 1 335"/>
            <p:cNvCxnSpPr/>
            <p:nvPr/>
          </p:nvCxnSpPr>
          <p:spPr>
            <a:xfrm flipH="1">
              <a:off x="1494318" y="6222502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ttore 1 336"/>
            <p:cNvCxnSpPr/>
            <p:nvPr/>
          </p:nvCxnSpPr>
          <p:spPr>
            <a:xfrm flipH="1">
              <a:off x="1494318" y="628132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" name="Gruppo 205"/>
          <p:cNvGrpSpPr>
            <a:grpSpLocks noChangeAspect="1"/>
          </p:cNvGrpSpPr>
          <p:nvPr/>
        </p:nvGrpSpPr>
        <p:grpSpPr>
          <a:xfrm>
            <a:off x="5508551" y="3083425"/>
            <a:ext cx="360040" cy="424332"/>
            <a:chOff x="1438332" y="5589240"/>
            <a:chExt cx="504056" cy="792088"/>
          </a:xfrm>
          <a:solidFill>
            <a:schemeClr val="bg1"/>
          </a:solidFill>
        </p:grpSpPr>
        <p:sp>
          <p:nvSpPr>
            <p:cNvPr id="339" name="Rettangolo con singolo angolo ritagliato 206"/>
            <p:cNvSpPr/>
            <p:nvPr/>
          </p:nvSpPr>
          <p:spPr>
            <a:xfrm>
              <a:off x="1438332" y="5589240"/>
              <a:ext cx="504056" cy="792088"/>
            </a:xfrm>
            <a:prstGeom prst="snip1Rect">
              <a:avLst/>
            </a:prstGeom>
            <a:grpFill/>
            <a:ln w="28575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340" name="Connettore 1 339"/>
            <p:cNvCxnSpPr/>
            <p:nvPr/>
          </p:nvCxnSpPr>
          <p:spPr>
            <a:xfrm flipH="1">
              <a:off x="1494318" y="5751918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ttore 1 340"/>
            <p:cNvCxnSpPr/>
            <p:nvPr/>
          </p:nvCxnSpPr>
          <p:spPr>
            <a:xfrm flipH="1">
              <a:off x="1494318" y="5810741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ttore 1 341"/>
            <p:cNvCxnSpPr/>
            <p:nvPr/>
          </p:nvCxnSpPr>
          <p:spPr>
            <a:xfrm flipH="1">
              <a:off x="1494318" y="5869564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ttore 1 342"/>
            <p:cNvCxnSpPr/>
            <p:nvPr/>
          </p:nvCxnSpPr>
          <p:spPr>
            <a:xfrm flipH="1">
              <a:off x="1494318" y="592838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ttore 1 343"/>
            <p:cNvCxnSpPr/>
            <p:nvPr/>
          </p:nvCxnSpPr>
          <p:spPr>
            <a:xfrm flipH="1">
              <a:off x="1494318" y="5987210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ttore 1 344"/>
            <p:cNvCxnSpPr/>
            <p:nvPr/>
          </p:nvCxnSpPr>
          <p:spPr>
            <a:xfrm flipH="1">
              <a:off x="1494318" y="6046033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ttore 1 345"/>
            <p:cNvCxnSpPr/>
            <p:nvPr/>
          </p:nvCxnSpPr>
          <p:spPr>
            <a:xfrm flipH="1">
              <a:off x="1494318" y="6104856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ttore 1 346"/>
            <p:cNvCxnSpPr/>
            <p:nvPr/>
          </p:nvCxnSpPr>
          <p:spPr>
            <a:xfrm flipH="1">
              <a:off x="1494318" y="6163679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ttore 1 347"/>
            <p:cNvCxnSpPr/>
            <p:nvPr/>
          </p:nvCxnSpPr>
          <p:spPr>
            <a:xfrm flipH="1">
              <a:off x="1494318" y="6222502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ttore 1 348"/>
            <p:cNvCxnSpPr/>
            <p:nvPr/>
          </p:nvCxnSpPr>
          <p:spPr>
            <a:xfrm flipH="1">
              <a:off x="1494318" y="628132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uppo 205"/>
          <p:cNvGrpSpPr>
            <a:grpSpLocks noChangeAspect="1"/>
          </p:cNvGrpSpPr>
          <p:nvPr/>
        </p:nvGrpSpPr>
        <p:grpSpPr>
          <a:xfrm>
            <a:off x="6516663" y="3407461"/>
            <a:ext cx="360040" cy="424332"/>
            <a:chOff x="1438332" y="5589240"/>
            <a:chExt cx="504056" cy="792088"/>
          </a:xfrm>
          <a:solidFill>
            <a:schemeClr val="bg1"/>
          </a:solidFill>
        </p:grpSpPr>
        <p:sp>
          <p:nvSpPr>
            <p:cNvPr id="351" name="Rettangolo con singolo angolo ritagliato 206"/>
            <p:cNvSpPr/>
            <p:nvPr/>
          </p:nvSpPr>
          <p:spPr>
            <a:xfrm>
              <a:off x="1438332" y="5589240"/>
              <a:ext cx="504056" cy="792088"/>
            </a:xfrm>
            <a:prstGeom prst="snip1Rect">
              <a:avLst/>
            </a:prstGeom>
            <a:grpFill/>
            <a:ln w="28575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352" name="Connettore 1 351"/>
            <p:cNvCxnSpPr/>
            <p:nvPr/>
          </p:nvCxnSpPr>
          <p:spPr>
            <a:xfrm flipH="1">
              <a:off x="1494318" y="5751918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ttore 1 352"/>
            <p:cNvCxnSpPr/>
            <p:nvPr/>
          </p:nvCxnSpPr>
          <p:spPr>
            <a:xfrm flipH="1">
              <a:off x="1494318" y="5810741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ttore 1 353"/>
            <p:cNvCxnSpPr/>
            <p:nvPr/>
          </p:nvCxnSpPr>
          <p:spPr>
            <a:xfrm flipH="1">
              <a:off x="1494318" y="5869564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ttore 1 354"/>
            <p:cNvCxnSpPr/>
            <p:nvPr/>
          </p:nvCxnSpPr>
          <p:spPr>
            <a:xfrm flipH="1">
              <a:off x="1494318" y="592838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ttore 1 355"/>
            <p:cNvCxnSpPr/>
            <p:nvPr/>
          </p:nvCxnSpPr>
          <p:spPr>
            <a:xfrm flipH="1">
              <a:off x="1494318" y="5987210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ttore 1 356"/>
            <p:cNvCxnSpPr/>
            <p:nvPr/>
          </p:nvCxnSpPr>
          <p:spPr>
            <a:xfrm flipH="1">
              <a:off x="1494318" y="6046033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ttore 1 357"/>
            <p:cNvCxnSpPr/>
            <p:nvPr/>
          </p:nvCxnSpPr>
          <p:spPr>
            <a:xfrm flipH="1">
              <a:off x="1494318" y="6104856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ttore 1 358"/>
            <p:cNvCxnSpPr/>
            <p:nvPr/>
          </p:nvCxnSpPr>
          <p:spPr>
            <a:xfrm flipH="1">
              <a:off x="1494318" y="6163679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ttore 1 359"/>
            <p:cNvCxnSpPr/>
            <p:nvPr/>
          </p:nvCxnSpPr>
          <p:spPr>
            <a:xfrm flipH="1">
              <a:off x="1494318" y="6222502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ttore 1 360"/>
            <p:cNvCxnSpPr/>
            <p:nvPr/>
          </p:nvCxnSpPr>
          <p:spPr>
            <a:xfrm flipH="1">
              <a:off x="1494318" y="628132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2" name="Connettore 2 361"/>
          <p:cNvCxnSpPr>
            <a:stCxn id="303" idx="1"/>
            <a:endCxn id="291" idx="3"/>
          </p:cNvCxnSpPr>
          <p:nvPr/>
        </p:nvCxnSpPr>
        <p:spPr>
          <a:xfrm flipH="1">
            <a:off x="2506472" y="2256922"/>
            <a:ext cx="1268" cy="1230181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3" name="Gruppo 205"/>
          <p:cNvGrpSpPr>
            <a:grpSpLocks noChangeAspect="1"/>
          </p:cNvGrpSpPr>
          <p:nvPr/>
        </p:nvGrpSpPr>
        <p:grpSpPr>
          <a:xfrm>
            <a:off x="6516663" y="2489359"/>
            <a:ext cx="360040" cy="424332"/>
            <a:chOff x="1438332" y="5589240"/>
            <a:chExt cx="504056" cy="792088"/>
          </a:xfrm>
          <a:solidFill>
            <a:schemeClr val="bg1"/>
          </a:solidFill>
        </p:grpSpPr>
        <p:sp>
          <p:nvSpPr>
            <p:cNvPr id="364" name="Rettangolo con singolo angolo ritagliato 206"/>
            <p:cNvSpPr/>
            <p:nvPr/>
          </p:nvSpPr>
          <p:spPr>
            <a:xfrm>
              <a:off x="1438332" y="5589240"/>
              <a:ext cx="504056" cy="792088"/>
            </a:xfrm>
            <a:prstGeom prst="snip1Rect">
              <a:avLst/>
            </a:prstGeom>
            <a:grpFill/>
            <a:ln w="28575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365" name="Connettore 1 364"/>
            <p:cNvCxnSpPr/>
            <p:nvPr/>
          </p:nvCxnSpPr>
          <p:spPr>
            <a:xfrm flipH="1">
              <a:off x="1494318" y="5751918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ttore 1 365"/>
            <p:cNvCxnSpPr/>
            <p:nvPr/>
          </p:nvCxnSpPr>
          <p:spPr>
            <a:xfrm flipH="1">
              <a:off x="1494318" y="5810741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ttore 1 366"/>
            <p:cNvCxnSpPr/>
            <p:nvPr/>
          </p:nvCxnSpPr>
          <p:spPr>
            <a:xfrm flipH="1">
              <a:off x="1494318" y="5869564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ttore 1 367"/>
            <p:cNvCxnSpPr/>
            <p:nvPr/>
          </p:nvCxnSpPr>
          <p:spPr>
            <a:xfrm flipH="1">
              <a:off x="1494318" y="592838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ttore 1 368"/>
            <p:cNvCxnSpPr/>
            <p:nvPr/>
          </p:nvCxnSpPr>
          <p:spPr>
            <a:xfrm flipH="1">
              <a:off x="1494318" y="5987210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ttore 1 369"/>
            <p:cNvCxnSpPr/>
            <p:nvPr/>
          </p:nvCxnSpPr>
          <p:spPr>
            <a:xfrm flipH="1">
              <a:off x="1494318" y="6046033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ttore 1 370"/>
            <p:cNvCxnSpPr/>
            <p:nvPr/>
          </p:nvCxnSpPr>
          <p:spPr>
            <a:xfrm flipH="1">
              <a:off x="1494318" y="6104856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ttore 1 371"/>
            <p:cNvCxnSpPr/>
            <p:nvPr/>
          </p:nvCxnSpPr>
          <p:spPr>
            <a:xfrm flipH="1">
              <a:off x="1494318" y="6163679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ttore 1 372"/>
            <p:cNvCxnSpPr/>
            <p:nvPr/>
          </p:nvCxnSpPr>
          <p:spPr>
            <a:xfrm flipH="1">
              <a:off x="1494318" y="6222502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ttore 1 373"/>
            <p:cNvCxnSpPr/>
            <p:nvPr/>
          </p:nvCxnSpPr>
          <p:spPr>
            <a:xfrm flipH="1">
              <a:off x="1494318" y="628132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5" name="Connettore 2 374"/>
          <p:cNvCxnSpPr>
            <a:endCxn id="327" idx="1"/>
          </p:cNvCxnSpPr>
          <p:nvPr/>
        </p:nvCxnSpPr>
        <p:spPr>
          <a:xfrm flipV="1">
            <a:off x="2545875" y="3067012"/>
            <a:ext cx="301910" cy="42973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Pentagono 375"/>
          <p:cNvSpPr/>
          <p:nvPr/>
        </p:nvSpPr>
        <p:spPr>
          <a:xfrm>
            <a:off x="185738" y="2448150"/>
            <a:ext cx="1614487" cy="486965"/>
          </a:xfrm>
          <a:prstGeom prst="homePlat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7" name="CasellaDiTesto 291"/>
          <p:cNvSpPr txBox="1">
            <a:spLocks noChangeArrowheads="1"/>
          </p:cNvSpPr>
          <p:nvPr/>
        </p:nvSpPr>
        <p:spPr bwMode="auto">
          <a:xfrm>
            <a:off x="137578" y="2505084"/>
            <a:ext cx="1511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 err="1" smtClean="0">
                <a:solidFill>
                  <a:schemeClr val="tx2"/>
                </a:solidFill>
                <a:latin typeface="Tahoma" pitchFamily="34" charset="0"/>
              </a:rPr>
              <a:t>blockchain</a:t>
            </a:r>
            <a:endParaRPr lang="en-US" altLang="it-IT" sz="1600" i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78" name="CasellaDiTesto 156"/>
          <p:cNvSpPr txBox="1">
            <a:spLocks noChangeArrowheads="1"/>
          </p:cNvSpPr>
          <p:nvPr/>
        </p:nvSpPr>
        <p:spPr bwMode="auto">
          <a:xfrm>
            <a:off x="693739" y="1846535"/>
            <a:ext cx="1006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800" dirty="0">
                <a:solidFill>
                  <a:schemeClr val="bg1"/>
                </a:solidFill>
                <a:latin typeface="Tahoma" pitchFamily="34" charset="0"/>
              </a:rPr>
              <a:t>Securities account</a:t>
            </a:r>
            <a:endParaRPr lang="en-US" altLang="it-IT" sz="8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9" name="CasellaDiTesto 156"/>
          <p:cNvSpPr txBox="1">
            <a:spLocks noChangeArrowheads="1"/>
          </p:cNvSpPr>
          <p:nvPr/>
        </p:nvSpPr>
        <p:spPr bwMode="auto">
          <a:xfrm>
            <a:off x="703264" y="3487216"/>
            <a:ext cx="1006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800">
                <a:solidFill>
                  <a:schemeClr val="bg1"/>
                </a:solidFill>
                <a:latin typeface="Tahoma" pitchFamily="34" charset="0"/>
              </a:rPr>
              <a:t>Securities account</a:t>
            </a:r>
            <a:endParaRPr lang="en-US" altLang="it-IT" sz="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0" name="CasellaDiTesto 217"/>
          <p:cNvSpPr txBox="1">
            <a:spLocks noChangeArrowheads="1"/>
          </p:cNvSpPr>
          <p:nvPr/>
        </p:nvSpPr>
        <p:spPr bwMode="auto">
          <a:xfrm>
            <a:off x="6961189" y="3436144"/>
            <a:ext cx="1368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900">
                <a:solidFill>
                  <a:schemeClr val="tx2"/>
                </a:solidFill>
                <a:latin typeface="Tahoma" pitchFamily="34" charset="0"/>
              </a:rPr>
              <a:t>Securities accounts register</a:t>
            </a:r>
            <a:endParaRPr lang="en-US" altLang="it-IT" sz="9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81" name="Rettangolo 380"/>
          <p:cNvSpPr/>
          <p:nvPr/>
        </p:nvSpPr>
        <p:spPr>
          <a:xfrm>
            <a:off x="4248150" y="1520258"/>
            <a:ext cx="4749800" cy="2646759"/>
          </a:xfrm>
          <a:prstGeom prst="rect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382" name="Fumetto 4 381"/>
          <p:cNvSpPr/>
          <p:nvPr/>
        </p:nvSpPr>
        <p:spPr>
          <a:xfrm>
            <a:off x="3524250" y="4155281"/>
            <a:ext cx="1519238" cy="514350"/>
          </a:xfrm>
          <a:prstGeom prst="cloudCallout">
            <a:avLst>
              <a:gd name="adj1" fmla="val -41278"/>
              <a:gd name="adj2" fmla="val 43016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3" name="CasellaDiTesto 382"/>
          <p:cNvSpPr txBox="1"/>
          <p:nvPr/>
        </p:nvSpPr>
        <p:spPr>
          <a:xfrm>
            <a:off x="3779911" y="4187428"/>
            <a:ext cx="1290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800" dirty="0" err="1">
                <a:solidFill>
                  <a:schemeClr val="bg1"/>
                </a:solidFill>
              </a:rPr>
              <a:t>Issue</a:t>
            </a:r>
            <a:r>
              <a:rPr lang="it-IT" sz="800" dirty="0">
                <a:solidFill>
                  <a:schemeClr val="bg1"/>
                </a:solidFill>
              </a:rPr>
              <a:t>: </a:t>
            </a:r>
            <a:r>
              <a:rPr lang="it-IT" sz="800" dirty="0" err="1">
                <a:solidFill>
                  <a:schemeClr val="bg1"/>
                </a:solidFill>
              </a:rPr>
              <a:t>compliance</a:t>
            </a:r>
            <a:r>
              <a:rPr lang="it-IT" sz="800" dirty="0">
                <a:solidFill>
                  <a:schemeClr val="bg1"/>
                </a:solidFill>
              </a:rPr>
              <a:t> with the </a:t>
            </a:r>
            <a:r>
              <a:rPr lang="it-IT" sz="800" dirty="0" err="1">
                <a:solidFill>
                  <a:schemeClr val="bg1"/>
                </a:solidFill>
              </a:rPr>
              <a:t>regulatory</a:t>
            </a:r>
            <a:r>
              <a:rPr lang="it-IT" sz="800" dirty="0">
                <a:solidFill>
                  <a:schemeClr val="bg1"/>
                </a:solidFill>
              </a:rPr>
              <a:t> </a:t>
            </a:r>
            <a:r>
              <a:rPr lang="it-IT" sz="800" dirty="0" err="1">
                <a:solidFill>
                  <a:schemeClr val="bg1"/>
                </a:solidFill>
              </a:rPr>
              <a:t>framework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84" name="CasellaDiTesto 146"/>
          <p:cNvSpPr txBox="1">
            <a:spLocks noChangeArrowheads="1"/>
          </p:cNvSpPr>
          <p:nvPr/>
        </p:nvSpPr>
        <p:spPr bwMode="auto">
          <a:xfrm>
            <a:off x="145694" y="4187428"/>
            <a:ext cx="2663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it-IT" sz="800" dirty="0">
                <a:solidFill>
                  <a:schemeClr val="tx2"/>
                </a:solidFill>
              </a:rPr>
              <a:t>CSD: Central Securities Depository</a:t>
            </a:r>
          </a:p>
          <a:p>
            <a:pPr algn="l" eaLnBrk="1" hangingPunct="1"/>
            <a:r>
              <a:rPr lang="it-IT" altLang="it-IT" sz="800" dirty="0">
                <a:solidFill>
                  <a:schemeClr val="tx2"/>
                </a:solidFill>
              </a:rPr>
              <a:t>CCP: </a:t>
            </a:r>
            <a:r>
              <a:rPr lang="en-US" altLang="it-IT" sz="800" dirty="0">
                <a:solidFill>
                  <a:schemeClr val="tx2"/>
                </a:solidFill>
              </a:rPr>
              <a:t>Central Counterparty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1957" y="897732"/>
            <a:ext cx="598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600" b="1" dirty="0"/>
              <a:t>The </a:t>
            </a:r>
            <a:r>
              <a:rPr lang="it-IT" altLang="it-IT" sz="1600" b="1" dirty="0" err="1"/>
              <a:t>financial</a:t>
            </a:r>
            <a:r>
              <a:rPr lang="it-IT" altLang="it-IT" sz="1600" b="1" dirty="0"/>
              <a:t> post trading </a:t>
            </a:r>
            <a:r>
              <a:rPr lang="it-IT" altLang="it-IT" sz="1600" b="1" dirty="0" err="1"/>
              <a:t>process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through</a:t>
            </a:r>
            <a:r>
              <a:rPr lang="it-IT" altLang="it-IT" sz="1600" b="1" dirty="0"/>
              <a:t> a DLT</a:t>
            </a:r>
            <a:endParaRPr lang="it-IT" sz="1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457184"/>
            <a:ext cx="7678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   Focus 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on market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structure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implications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– the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financial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post trading case </a:t>
            </a:r>
            <a:r>
              <a:rPr lang="it-IT" sz="1500" b="1" i="1" dirty="0" smtClean="0">
                <a:solidFill>
                  <a:srgbClr val="FF0000"/>
                </a:solidFill>
                <a:latin typeface="Calibri" pitchFamily="34" charset="0"/>
              </a:rPr>
              <a:t>(3)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it-IT" i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50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18" y="47085"/>
            <a:ext cx="1542453" cy="11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40664" y="698060"/>
            <a:ext cx="871842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13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marL="355600" indent="0" eaLnBrk="1" hangingPunct="1"/>
            <a:r>
              <a:rPr lang="it-IT" sz="20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355600" indent="0" eaLnBrk="1" hangingPunct="1"/>
            <a:r>
              <a:rPr lang="it-IT" sz="1700" dirty="0" err="1" smtClean="0">
                <a:solidFill>
                  <a:schemeClr val="tx1"/>
                </a:solidFill>
                <a:latin typeface="Calibri" pitchFamily="34" charset="0"/>
              </a:rPr>
              <a:t>Validation</a:t>
            </a:r>
            <a:r>
              <a:rPr lang="it-IT" sz="1700" dirty="0" smtClean="0">
                <a:solidFill>
                  <a:schemeClr val="tx1"/>
                </a:solidFill>
                <a:latin typeface="Calibri" pitchFamily="34" charset="0"/>
              </a:rPr>
              <a:t> in a post trading DL - 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</a:rPr>
              <a:t>no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</a:rPr>
              <a:t>PoW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</a:rPr>
              <a:t>notary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</a:rPr>
              <a:t> design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</a:rPr>
              <a:t>utilizes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</a:rPr>
              <a:t>trusted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</a:rPr>
              <a:t> authority, by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</a:rPr>
              <a:t>which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</a:p>
          <a:p>
            <a:pPr marL="355600" indent="0" eaLnBrk="1" hangingPunct="1"/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consensus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is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reached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on </a:t>
            </a:r>
            <a:r>
              <a:rPr lang="it-IT" sz="1600" i="1" dirty="0">
                <a:solidFill>
                  <a:schemeClr val="tx1"/>
                </a:solidFill>
                <a:latin typeface="Calibri" pitchFamily="34" charset="0"/>
              </a:rPr>
              <a:t>an </a:t>
            </a:r>
            <a:r>
              <a:rPr lang="it-IT" sz="1600" i="1" dirty="0" err="1">
                <a:solidFill>
                  <a:schemeClr val="tx1"/>
                </a:solidFill>
                <a:latin typeface="Calibri" pitchFamily="34" charset="0"/>
              </a:rPr>
              <a:t>individual</a:t>
            </a:r>
            <a:r>
              <a:rPr lang="it-IT" sz="16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transaction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basis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rather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than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blocks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!), and </a:t>
            </a:r>
            <a:endParaRPr lang="it-IT" sz="1600" b="0" i="1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validation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can be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done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using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only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partial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history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of DL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transactions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not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all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the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blocks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!)</a:t>
            </a:r>
            <a:endParaRPr lang="it-IT" sz="1600" b="0" i="1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endParaRPr lang="it-IT" sz="1600" b="0" i="1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/>
              <a:buChar char="à"/>
            </a:pP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BoE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2017)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Costs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do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not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increase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proportionally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with the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size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of the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blocks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;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this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and high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sunk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costs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imply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… </a:t>
            </a:r>
            <a:endParaRPr lang="it-IT" sz="1600" b="0" i="1" dirty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eaLnBrk="1" hangingPunct="1">
              <a:buFont typeface="Wingdings"/>
              <a:buChar char="à"/>
            </a:pP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AC </a:t>
            </a:r>
            <a:r>
              <a:rPr lang="it-IT" sz="160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decrease</a:t>
            </a:r>
            <a:r>
              <a:rPr lang="it-IT" sz="16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with the network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size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 typeface="Wingdings"/>
              <a:buChar char="à"/>
            </a:pPr>
            <a:endParaRPr lang="it-IT" sz="1600" b="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Moreover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, strong 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network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externalities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in the post trading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industry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</a:rPr>
              <a:t>(more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</a:rPr>
              <a:t>generally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</a:rPr>
              <a:t>, in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</a:rPr>
              <a:t>wholesale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</a:rPr>
              <a:t>payment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</a:rPr>
              <a:t>systems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endParaRPr lang="it-IT" sz="1600" b="0" i="1" dirty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But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decrasing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AC + network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externalities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create…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 typeface="Wingdings"/>
              <a:buChar char="à"/>
            </a:pP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Conditions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for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</a:rPr>
              <a:t>concentration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</a:rPr>
              <a:t> in a DL–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</a:rPr>
              <a:t>based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</a:rPr>
              <a:t> post trading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</a:rPr>
              <a:t>industry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oligo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monopoly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endParaRPr lang="it-IT" sz="1700" i="1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From a CCP/CSD –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centered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to a DL-service provider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centered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monopoly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?? 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91956" y="4460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08520" y="44603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0" eaLnBrk="1" hangingPunct="1"/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it-IT" i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1956" y="446032"/>
            <a:ext cx="778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Focus on market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structure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implications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– the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financial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post trading case </a:t>
            </a:r>
            <a:r>
              <a:rPr lang="it-IT" sz="1500" b="1" i="1" dirty="0" smtClean="0">
                <a:solidFill>
                  <a:srgbClr val="FF0000"/>
                </a:solidFill>
                <a:latin typeface="Calibri" pitchFamily="34" charset="0"/>
              </a:rPr>
              <a:t>(4)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it-IT" i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3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085"/>
            <a:ext cx="1440160" cy="107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30044" y="950088"/>
            <a:ext cx="907846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13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marL="355600" indent="0" eaLnBrk="1" hangingPunct="1"/>
            <a:r>
              <a:rPr lang="it-IT" sz="1700" dirty="0" err="1" smtClean="0">
                <a:solidFill>
                  <a:srgbClr val="FF0000"/>
                </a:solidFill>
                <a:latin typeface="Calibri" pitchFamily="34" charset="0"/>
              </a:rPr>
              <a:t>Issues</a:t>
            </a:r>
            <a:r>
              <a:rPr lang="it-IT" sz="1700" dirty="0" smtClean="0">
                <a:solidFill>
                  <a:srgbClr val="FF0000"/>
                </a:solidFill>
                <a:latin typeface="Calibri" pitchFamily="34" charset="0"/>
              </a:rPr>
              <a:t> for </a:t>
            </a:r>
            <a:r>
              <a:rPr lang="it-IT" sz="1700" dirty="0" err="1" smtClean="0">
                <a:solidFill>
                  <a:srgbClr val="FF0000"/>
                </a:solidFill>
                <a:latin typeface="Calibri" pitchFamily="34" charset="0"/>
              </a:rPr>
              <a:t>competition</a:t>
            </a:r>
            <a:r>
              <a:rPr lang="it-IT" sz="1700" dirty="0" smtClean="0">
                <a:solidFill>
                  <a:srgbClr val="FF0000"/>
                </a:solidFill>
                <a:latin typeface="Calibri" pitchFamily="34" charset="0"/>
              </a:rPr>
              <a:t> &amp; </a:t>
            </a:r>
            <a:r>
              <a:rPr lang="it-IT" sz="1700" dirty="0" err="1" smtClean="0">
                <a:solidFill>
                  <a:srgbClr val="FF0000"/>
                </a:solidFill>
                <a:latin typeface="Calibri" pitchFamily="34" charset="0"/>
              </a:rPr>
              <a:t>prudential</a:t>
            </a:r>
            <a:r>
              <a:rPr lang="it-IT" sz="17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Calibri" pitchFamily="34" charset="0"/>
              </a:rPr>
              <a:t>regulators</a:t>
            </a:r>
            <a:r>
              <a:rPr lang="it-IT" sz="1700" dirty="0" smtClean="0">
                <a:solidFill>
                  <a:srgbClr val="FF0000"/>
                </a:solidFill>
                <a:latin typeface="Calibri" pitchFamily="34" charset="0"/>
              </a:rPr>
              <a:t> are </a:t>
            </a:r>
            <a:r>
              <a:rPr lang="it-IT" sz="1700" dirty="0" err="1" smtClean="0">
                <a:solidFill>
                  <a:srgbClr val="FF0000"/>
                </a:solidFill>
                <a:latin typeface="Calibri" pitchFamily="34" charset="0"/>
              </a:rPr>
              <a:t>different</a:t>
            </a:r>
            <a:r>
              <a:rPr lang="it-IT" sz="1700" dirty="0" smtClean="0">
                <a:solidFill>
                  <a:srgbClr val="FF0000"/>
                </a:solidFill>
                <a:latin typeface="Calibri" pitchFamily="34" charset="0"/>
              </a:rPr>
              <a:t> in more </a:t>
            </a:r>
            <a:r>
              <a:rPr lang="it-IT" sz="1700" dirty="0" err="1" smtClean="0">
                <a:solidFill>
                  <a:srgbClr val="FF0000"/>
                </a:solidFill>
                <a:latin typeface="Calibri" pitchFamily="34" charset="0"/>
              </a:rPr>
              <a:t>concentrated</a:t>
            </a:r>
            <a:r>
              <a:rPr lang="it-IT" sz="1700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</a:p>
          <a:p>
            <a:pPr marL="355600" indent="0" eaLnBrk="1" hangingPunct="1"/>
            <a:r>
              <a:rPr lang="it-IT" sz="1700" dirty="0" err="1" smtClean="0">
                <a:solidFill>
                  <a:srgbClr val="FF0000"/>
                </a:solidFill>
                <a:latin typeface="Calibri" pitchFamily="34" charset="0"/>
              </a:rPr>
              <a:t>wholesale</a:t>
            </a:r>
            <a:r>
              <a:rPr lang="it-IT" sz="17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Calibri" pitchFamily="34" charset="0"/>
              </a:rPr>
              <a:t>systems</a:t>
            </a:r>
            <a:endParaRPr lang="it-IT" sz="17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governance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risks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of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price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/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access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discrimination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focus on the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pricing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policy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reaping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monopoly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profits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?)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DL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interoperability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with alternative (and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competing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 DL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technologies</a:t>
            </a:r>
            <a:endParaRPr lang="it-IT" sz="1600" b="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trade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matching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one-dimensional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with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bitcoin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;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much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more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complex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with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securities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: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many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attributes</a:t>
            </a:r>
            <a:r>
              <a:rPr lang="it-IT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and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rules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</a:t>
            </a:r>
          </a:p>
          <a:p>
            <a:pPr marL="355600" indent="0" eaLnBrk="1" hangingPunct="1"/>
            <a:r>
              <a:rPr lang="it-IT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                                        cross-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dependencies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 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scalability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need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to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process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a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larger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# of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trades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with no delay; more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relevant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in market stress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times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</a:t>
            </a:r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single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points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of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failure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? 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(1°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mover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advantage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with network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externalities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incentives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misalignment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reduced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costs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from new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entrants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viewpoint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;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defensive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innovations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from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incumbents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355600" indent="0" eaLnBrk="1" hangingPunct="1"/>
            <a:r>
              <a:rPr lang="it-IT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                                                           (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CCPs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CSDs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aimed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to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outplace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potential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new </a:t>
            </a:r>
            <a:r>
              <a:rPr lang="it-IT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entrants</a:t>
            </a:r>
            <a:r>
              <a:rPr lang="it-IT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?)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…  </a:t>
            </a:r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it-IT" sz="17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1956" y="4460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460885"/>
            <a:ext cx="563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it-IT" i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1956" y="460885"/>
            <a:ext cx="75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Focus on market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structure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implications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– the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financial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post trading case </a:t>
            </a:r>
            <a:r>
              <a:rPr lang="it-IT" sz="1500" b="1" i="1" dirty="0" smtClean="0">
                <a:solidFill>
                  <a:srgbClr val="FF0000"/>
                </a:solidFill>
                <a:latin typeface="Calibri" pitchFamily="34" charset="0"/>
              </a:rPr>
              <a:t>(5)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30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468314" y="141685"/>
            <a:ext cx="8675687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it-IT" sz="280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9226" name="AutoShape 14" descr="data:image/jpeg;base64,/9j/4AAQSkZJRgABAQAAAQABAAD/2wCEAAkGBxQRERQQEhQUExQXFRIUFRUXGBcVFBgVFhQXFhQUFRQYHSggGBolHRYYITEhJSkrLi4uFx8zODMsNygtLisBCgoKDg0OGxAQGywmICQsNCwsLCwsLCwsLCwsLCwsNCwsLywsLCwsLCwsLCwtLCwsLCwsLCwsLywsLCwsLCwsLP/AABEIAK4BIQMBEQACEQEDEQH/xAAcAAEAAgMBAQEAAAAAAAAAAAAABQYDBAcCAQj/xABEEAACAQICBgcEBwUGBwAAAAAAAQIDEQQhBQYSMVFhEyJBcYGRoTJCscEHFFJTcoLRFkNikvAjY6Kys/EVJDNzwtLh/8QAGgEBAAIDAQAAAAAAAAAAAAAAAAQFAQIDBv/EADMRAAICAQIFAgMIAgIDAAAAAAABAgMEETEFEhMhQVGRcYGxFSJSYaHR4fAyQhTBI0Px/9oADAMBAAIRAxEAPwDuIAAAAAAAAAAAAAAAAAAAAAAAAAAAAAAAAAAAAAAAAAAAAAAAAAAAAAAAAAAAAAAAAAAAAAAAAAAAAAAAAAAAAAAAAAAAAAAAAAAAAAAAAAAAAAAAAAAAAAAAAAAAAAAAAAAAAAAAAAABHad0msNRlVeb9mEftTfsru7XyTON90aa3OWyN663ZNRXkomj9Za1OrGpUqSqRv8A2kXdpxe9xjui1vSjbdYoMfitvVXUf3X+ha24MOn9zdfqdKpzUkpRaaaTTW5p5po9KU56AAAAAAAAAAAAAAAAAAAAAAAAAAAAAAAAAAAAAAAAAAAAAAAAAABzXW7Sv1iu4xd6dJuMeDlunP02V3PieZ4vlc8+lHZb/H+C4wKOWPO/P0IQpywLtqHpW8XhZPOCcqfOF84/lbXhJcD1PCsrq18kt4/qikzaOSfMtmW8tSEAAAAAAAAAAAAAAAAAAAAAAAAAAAAAAAAAAAAAAAAAAAAAAAAQOuGlugo7MHapUvGPGK9+fgnZc2iHnZP/AB6nLzsvid8anqz08eTm6XYjxzbb1Z6Bdj6YMmXC4mVKcasPag1JcH2OL5NNp8mSMa90WKa+fwOV1Stg4v8ArOr6Oxsa9KFWHsyV1xXGL5p3T7j2kJqcVKOzPOyi4vRmybGAAAAAAAAAAAAAAAAAAAAAAAAAAAAAAAAAAAAAAAAAAAAADzUmopybskm23uSWbbAOU6b0m8TWlV932YLhBez4vOT77dh5HiOV17e2y7L9y+xKenDvu9zRIBJAAMGS0ai6V6Oo8PJ9Wo7w5VEs4/mSv3xf2j0HB8rs6ZfFfsVWfR36i+Zfi+KwAAAAAAAAAAAAAAAAAAAAAAAAAAAAAAAAAAAAAAAAAAAAAqGvultmKwsXnNbVTlTvlH8zXlF8Sr4pldKvkjvL6E3Cp558z2RRzyxdFc07rG6U3SpRi2rbUpXava9kk15l1g8LjbDqWPs9kiuyc1wlywNjV/T3Tt05pRmldNX2ZLtye55nLiHD1jpTg9V9Dpi5btfLJdybKomn1O2abTTTTW9NO6a5pq/gb1zlXJSjujWUVJOL2Z1PV3SqxNCNTJTXVqJdk1vtyeTXJo9nj3xurU4+Tz1tbrm4skzucwAAAAAAAAAAAAAAAAAAAAAAAAAAAAAAAAAAfGwDm+nfpHlTqShRimk979PPf4lDLNyLZN1tRj47at/mWSxa4Jc3d+SJn9JGJe5RXgadXJf/ALH7L9jfpUr/AF/VmCX0hYp+9FeBrrkebZfp+xnkq/Av1MUte8W/3lv67xpb5sl7jSv8KLxqZrBVngquKxUrxhKSg7Wk0kslxbk7LmWuLOUanKyWqXlkK+Kc0ooqmKxEqs5VZ5zm9p8F2KK5JJLwPM5N7vtc38vgXNNargor+sxWI51KbrJoKo6sqtOLnGebS3p2s8uB6Ph+fWqlXN6NezKjLxZublFa6nzRGDeEUsVXWzaLjCHvSlL4bvjwGXdHLaoqevlvwkKK3QnbP5LyY/2urfYpfyy/9jb7Go9X+n7GPtC30Rv6H1mnVrQpVIQSk2rq6d7NrJt9q9SNlcLrrqc4N9jtRmynNRktzoGq2lPq9dXdqdS0J8E79Sfg3Z8pX7DjwrJ6dnTltL6/yb51PNHnW6+h0s9MU4AAAANTSmIdOlKUbKWSV81dvgaWKTi+V6M2jpr32PujK7nSjKVnLc7ZK6dtwr5lFcz1Ylpr22No3NQAAAAAAAAAAAAAAAAfGzGoPPSLia88fUzozHUxUY736M5zya4bs2jXKWxp1tN048X3W/UhWcWpj6v2JEcKyRp1dZordBvvdvkRJ8eiv8Yfr/8ASRHhsnuzFHWjPOnl22efwzOUePvm+9Dt+T7m74X27S7/AAM+tWlo0sHOqn7UdmL/ABLN/wAt/ItMzIX/AB+aD/y7L5/wQ8ep9XSXjf5H58qYlyk5drbb8ewgRgox0Jjlq9TewdBzdu05TsUEbRg2btbAbK3q/A5wyFI3lW0aUYtyUYq7bSSW9tuyS8SUvyODZ0TTVRUqdHR8HeNCMXVa3SrNXfk233yXA14ldyQWPH5jDr5pO1/IiSkLIAH0ApOutWbrRg8oKKcObftN88rf7npODwgqnJb69yoz5S50nsV4tyAbP12bnCo3tShs2bzb2XeKfa+Bx6MFCUEuz/7OnUlzKXlHRMDKpKmnWUVJrOKvZJ9ju3dnkL1XGelTei8l9W5OOs9zpmpeluno9HN3qUrRlffKPuT8UrPnFnqcHJ69Sb3XZlLk09KenjwWEmEcAAArOuGPcOjpxtneTv5R/wDLyKbiufPGcVXpq/UsMHFjdq5bIyan41zjOD3xafhJW+XqbcKzp5Kkp7r09DXNxo0tcuzLEW5BAAAAAAAAAAAAAAAPjAKfidPVFiKkHlsuUVG2SSe/v58zyeRxHIryZa7Lsl/38S6qw6p0xa33FXSk5e8zjPiFs95HSOLCPg06mIb7SHO6T3ZIjWka8pnBzOyiedo01M6AGSB15xk1hY07vYUmu7azz5ZPzfEtcC2U9KpPtHVr5kLIrUdZrd7nP8GnJ2W8tZ9kQ4nQ9VqipQlDq7M7KeS2mln7Tz8Nx3xcdcjnbs/D9Djfb95RhuixY6EdhJwU6c45Sv1XyXBr0I+ZxOFSSjXrF+fHyOmPhubbctGvBStF4P6tipVZq8aK6SnfNTm7qj5O83/2mMe+EodXTsvH5+EZuqknyepjweObqNybe0223vu3e753efeV16c25Pcl16R7IlCKdxcAXAIbWnAdLRckuvC8lxa95eWfgix4ZkdK3R7PsRMynnhqt0UqFSHRyi4XndOM72sveTXbuy72elcZ86afbyinTjytNd/UwWOhodH0HVcsPSlJttxV2977Mzx+bBRvmltqX+O3KqLfoSeidM/VcVGor2XVmuMJe0u9ZNc4pdp1wL3RYm9nv+/yOeVV1IaLdbHXaVRSipRaaaTTW5p5po9WUh7AABT9PUo1a8m75Whv+zv9WyBk8PpyJ8009dtyVTlWVR5YmXVulGnWyv1ouPzXwM4uBVjScoa9/wAzF+VO5aSLWTiMAAAAAAAAAAAAAAAACja7YPo60cRFZTyl+OK+cf8AKzzXGsbSSsXnf4ot+HXduR+DShUurnntS10DZhsIxVJ2NH3N0ac9IRTs3mdVRNrU0dkdjap1Uzk01ub7mPSOEValOlLdJWvwfY/B2Z2ptdc1NeDnOHNFo5PGs6FWUJq0oy2WuadvI9XGKsSa2ZTSbg3ruWfR+kU1a5txGT6agvO/wNMSK53Jlz1e0ooR2J9aDabXBrdKPCQwMWNVXNZ576PZfyMq52T0j8PiRus+lekqtQ60IXjF2aT+1K3Pd3LmQ+IXqyfJF9l9f4/ckYlXJHme7/v6lYcGndIiapnfRk1ha+1FN9xGmtGdovVGWVRJNtpJZtvJJcWzVJyeiMtpLVmOli4Th0kZRcM+tfJW33fYbypnGXJJd/Q1jZFx5k+xC18dUxbdPD9Sksp1nlf+GH9eXbZV0VYiU7+8vEfT4kOVs7ny19l5f7FVweGUq0aU3sXnsSfane1vPLxL621xqdkVr21KyENZqMuxLa2YeNN0YQVoqEsvFZviyv4XbKxTlJ99f+iVmwUHGMfQsWr0v+Wpfh+DZUcQWmTP4k/Ff/hifKkLtu7zdzgpHXQ6L9HWmdqDwk31oJyp84X60fyt+UlwPQ8NyepXyPeP0KnMp5Jcy2f1LqWZDMOLrqnTnUe6MZSfdFXNLJqEXJ+DaMeZpI5wtIVN7abeby7XvPI/bOSvK9i++z6fR+5nwulJRnCTtZSi3l2J5+htDjWRzLm00179vBrLh1XK9NdfidFR65FCfTIAAAAAAAAAAAAAAAI/T2j/AKxQnT9614cprOP6dzZGyqFdU4e3xOtNnTmpHPNH1MnF5Ndj380eFti4yPTQeqNw5GxXdc9IyoULw9qTUU/Am8PoVtv3tkccmxwh2OeUsdV2r7cr956F1w000KpTlqXDV/TDfVlvKjKxk1qidRc/Jb6VS6uU+mj0J25z/wCkrRFpxxMVlPqT/Gl1X4pW/Kj0XCMnWLre67r4FXnVd+dFSw9SUd0n4lrZpPchQXLsXLVjGzqqTeSjkn/Fvdu5NPvlHiaZmQoU6+fHx/jczRU5WdycUEecfctkfbIwZPGIrxpxc5O0Yq7N665WSUY7s1lJRjzPYoWl9MVMQ+t1YLdBbu9/aZ6rFwq8ddu79f7sUl+RK199vQ0qVVrq5uDacoXaUrcbfEkygn38+H6HGMtO3j0L/ojGU6lNdFZJK2xuceTXzPKZVNtdj6m/r6l5RZCcfuexWNbMN0dbpFkp590lv+T8y64Zd1KeR+PoV2bXy2cy8/U86dquphaWKvfcpcU3lJfzKxxxNab51L+/1HS//wAlUZm1qvjNuhbN7MpJ23Z9ZfEjcQg+tzPz/wDDtiyXT09CXhNcmQtGSTa0bj5UKsKsGlKMk1w4NPk02nybOtFrqsU1/Uc7YKyLiztujcbGvShWh7M1dcVxi+ad0+49TCSlFSWzKRpp6M1dY5LoXB++1Hw3v4epiyEZxcZbMzCTjJNFTeBhwfmysfB8V+H7kxcQv9f0PqwEOD8zC4Ni+j9zP2hd6r2LroyptUoP+FLyy+RaxSS0RBb1eptGxgAAAAAAAAAAAAAAAAHPdasF0GJ6RLqVby/N769U/wAx5TjGNyWcy2l3+Zd8Pu5ocr3RgTuUJZlc16w23hlL7M4vwd4/MtODtf8AI5X5RDz0+lqvDKLTwzdrK+eS7T0N1Th3WxV12KXZ7k1RwkaKvOX9p2Qjnb8T+RAno0SYvv2LZoPF7cV3FHlV8stSyplqjc0rgI4ijOjNZSXk1nF+aRzx7nTYprx9DNtfPBxK5S1CkkmoRa3p2v8AE93BRlFSjs+55uTkm09zPQoqC2ErbLcbbtzd8ubu/G3YjzvEbXK5xey7L9/mWuJBKvVeTJcgakkWM6mdCE0joOpXfXrScb3UbJRXDJb+9llj59dK+7Ba+vkh24srH96Rqfsf/ePyRI+2X+E5fZy9T7+x394/JD7af4R9nL1PsdULNNVZJrc0kmu5mr4xzLRwRlcP0eqkyWx2i1VpKFVuVrPa966VtrLtIFOVKqzmr7a+CVOhTjyyMMdG0uh6C0nB8pX33ve3E3eVa7er21NVTBQ6fgyaK0ZTw8XGmmk3d33t7jnkZM7pazNqqY1rSJtToRe9L5nFTaOjijysNDgviZ6j9Ryou/0b42SnUw2+Gz0q4RldRa7pZO38L4l9wm2UoOL2W3z8FXnwipKS8mzrlj5fWIUotpQp7UuDlOVlfuUP8RH4vm2UzjGt6ep1wMaFkW5rUhljp8V5FYuM5S8r2Jj4fR6fqe/r8+XkZ+2sr8vYfZ1P5+5atT8W505xk7uMr+Ell6plzwjMnkQl1Hq0/wBGV2fjxqkuVdmiwFwQAAAAAAAAAAAAAAAAAVbXyvDoVTavO6nHlbJ+abVik4zfCMI1td29fgWPD6pOTn4X6lWwNW8bcDytkdJF3F6o9Y7DKrTnTe6UWv0Zmm11TU14eosgpxcX5OdQouEnF5Si2n3rI93CUbYKS2aPMyi4S08o8ShsysVF9fJJxJ9cuaOpPau1mp7PHMq8uOsdSbQ9GXFFUTCx6s1Y1ISoz3xzj2PZbzXg/wDMj1XA8rnrdMt47fD+Ck4lTyzVi2f1MlfUzCzbk4Ntu7blN5+LLx1xe6K5Ta2NaWomF+7XmzXow/CvYz1JerMctQ8P92jHQr/CvYz1JerMb1Dofdr1MdCv8K9h1JerPP7CUPu16joV/hXsOpL1Z8eotH7teo6Ff4V7GerL1Y/YWh92vUdCv8K9jHUl6sLUah92vUdCv8K9h1JerPS1Gofdr1M9Gv8ACvYdSXqe1qJh/u16melD0XsOpL1MkdRcP92vN/qOlD0Rjnl6maGpGFW+HrL9TPTj6GOd+psaPwuDwjfRtRb32lKW7jmyLPOxano5r+/A6qi2XflZEaQhCrVnUaTu8nubSyj6IzdiUZH3px1/MzXkWVdos1f+Hw5+ZEfBsV+H7ndcQuXp7HuOjYc/Mx9iY35+/wDBn7Ru/L2JjVynGnUcVltJ881mvmTcXDqx9emtNSNdkTt/zexZCYcD6AAAAAAAAAAAAAACL0npeNKSgneVm3yVsr8+RFllwV6pW77v8l/J2jRJ1ux7FA1hx23Pab5epUcXqbshP8tCwwJ6QlEjtG4jP+txS319iwrl3JsgkgrWs2jet08Vvsp/KXyPRcGzEv8AwS+X7FVxDH/9i+ZA4ynlGXh818yyz49lIiY0u7RsaMdpxfNFLctYtFjXuX3YaSvwv4FRytJNk3mTfYy4DFOlUjUXY81xi8pLyO2HkvHvjZ48/A55FXVrcf7qdAhJNJrNPNPk9x79NNao8w012Z6MmAAAAAAAAAAAeK1VQTlJpJb29xpOyNcXKT0SMxi5PRbkHjdZEsqUXJ/allHy3v0KHJ4/XHtStfzfZfuWVPDZPvY9PqQeJxtat7cns/ZWS8lv8SjuzsjI/wA5dvRdkWNdFNX+K7+prVKTtZPZOHwOuqPmDo2tBVHGyst7RKx8q1S0VrXu0craoaauCZt1qNSH7yD8Hf1iiZLOy61r1Yv5fwiNGjHn/o1/fiYFiZ/aXkjk+M5X4l7HX/g0ej9z7GrO6e28uGXwI9mfkW/5WP5dvodFj0w2ibkMfVW6pPzb+Ijm5Edpv3Obx6n/AKo2Kel6y9+/el+h1jxbLj/vr8Uv2OUsOn0M+j9YnKvChJxbltbsrWi3vvyLXh3Esm+1Qmk166EXIxIVwckWU9CVwAAAAAAAABo6S0lGlF3avw/U15lsZ0OX4/ST23Ju7u7+O88hjc1WT1J76vUvreWdPLH07ENj8en2npcmlXV6exUU2OuWpH4LSajVV3k3s+e71KK2huD9UWcLFqXfB1NqPcUVkeVllF6ozSimmnmnk0axbT1Qa17Fe0roOWXRraje9u1clxLv7U6tShZuvPqV/wDwuSblHb0Gh9Cyc05rZjdX7iLO6MnpqdlBruXLS2KVSd4q0UlGK5I1z8iN1msFoktF8hi1OuP3t33ZHsrmTC2aq4zbpum98N34Xu8s15HsOCZXVp6b3j9PH7FBxGnks5ls/qTpdFeAAAAAAAAAACP07o94ihOjGfR7Vutba3NNZXXajlfTG6DhLZm9c3CSkilVNTMdH2K9KfjVpfDaKmXBo+JfoTVnvzEwS0LpOHuKf4asZf6qRwlwefhr2Oizq/KZglLSEPbwtV/khP8A0mcJcIuWyR0WZV6swS0zUj/1MPUhzdKtD1asRpcLtX+j+R2WVW/9jytaKLdm0nwdRX8miPPCn5TOkbo+Gjap6Xovtl6P5kd4vxOisbNmlpCjv2reD+Rr0HHYOTZn/wCI0rX2vRmOSRrozSp162Ll0eGjaN7Sm/ZXj2vki0wuFzu+9Lsv7sR7smFXZd2XHV/Vmnhus+vVe+b39y4Lkepx8aumPLBFRbdKx6yZPEg5AAAAAAAAiNY9Mxw1Nu6237K+bREzbp1UuUF3O+PXGdijLY5TpLWX2ryu22737XvK/hUpRUoz3b11JebFNpx2S0KnjNPKUtmL2pPdFZyfclmdr8NSnzx8nOq/SPKzLQ0LpDEK9LCV2uM49EvOrspkqmEorlZxscW9USmE+i/SFXOrPD0F27VRzmvCnFr/ABG8qU+5qrGi0xwU8JONGpNVGox/tEtlSys5bN3bNPt7DyfEsXpWNLbdF3h3c8NTeKkmjaMpg97RvzGNDy5GrZnQ83NNTJv6v4hwxELe89h9z/8Atn4Fnwi2UMqOnnsyHn1qVL18dy9nuDzgAAAAAAAAAAAAAAAAABiq4aE8pQjLvSfxAI3EarYKpnLC4dvj0cE/NI1cIvdGVJrZmjW1EwMv3Mofgq1YekZ2OTxqnvFexurrF5Z4p6hYNO9qrXB1qjXj1szRYVCevKjZ5FrWnMWHCYSFKKhTioRWSSViSkcTOZAAAAAAAAPM3ZAHLdZ9U8VXqyqfWbwbbUNmzSbuo7V3u3bjiq/u8r7nTm76oiqGrcKPt4WjVfa5udRfyzbj6GI1xjsjLnJ7sk6GmqlFbNKjTpLhTjGC8oo6Gp9lrPW7UNRoY5azz7TGoNLFaY6Vx2t63Pv/ANkV3E6OpVzLeP0JeHZyT0ezJfC1dqKfgeNnHR6F+nqjKzQ2NafU7XyN19412PH1l9vl2m3IvA1NeGkJ1J9FQh0s+1R9mP45vKPx5E/F4VZd32XqyLdmwr7bstWrertWnNV69S8+yEMoRvvzebfkemxOH1Y3eK7+pT35U7t9vQucSeiIfTIAAAAAAAAAAAAAAAAAAAAAAAAAAAAAAAAAMdVGDKNGvTMGSLxGFT7ACMxOAXAwCKxGjuQBG4jR3IwZI3EYOxhrUG7ozGbL2ZduX6M8fxDEdc2l8V8C/wAW/nim/wCsmnIqSaRuL0gnLoqadWp9iCu13vdHxLHD4dde9UtF6vYjX5Vde77kpovU2rWtLFS2Iv8Ac03m+U5733I9Li8Lqp7vu/74Ke7Nss7Lsi7aN0VToxUKUIwiuxKxZpELUkIwsZ0MHsyAAAAAAAAAAAAAAAAAAAAAAAAAAAAAAAAAAAGgDHKlcxoZ1MFTC3A1Nepo+5gGrV0VfsBk1Kugm+wDU0a+q0pbkY0GpD6Q1Cr1F1JKL7G/mjjdjRt/yOldzhsZNFfR7iXlisW3Be5TybXBz3+pHhwzHjLm5VqdZZtrXLr2LtonQNHDR2KUFFclm+bfaT1HQitkkoJGxg9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4535488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53617" y="1228237"/>
            <a:ext cx="7705080" cy="83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r>
              <a:rPr lang="it-IT" sz="2400" dirty="0" smtClean="0">
                <a:solidFill>
                  <a:srgbClr val="002060"/>
                </a:solidFill>
              </a:rPr>
              <a:t>DLT </a:t>
            </a:r>
            <a:r>
              <a:rPr lang="it-IT" sz="2400" dirty="0" err="1" smtClean="0">
                <a:solidFill>
                  <a:srgbClr val="002060"/>
                </a:solidFill>
              </a:rPr>
              <a:t>applications</a:t>
            </a:r>
            <a:r>
              <a:rPr lang="it-IT" sz="2400" dirty="0" smtClean="0">
                <a:solidFill>
                  <a:srgbClr val="002060"/>
                </a:solidFill>
              </a:rPr>
              <a:t> in </a:t>
            </a:r>
            <a:r>
              <a:rPr lang="it-IT" sz="2400" dirty="0" err="1" smtClean="0">
                <a:solidFill>
                  <a:srgbClr val="002060"/>
                </a:solidFill>
              </a:rPr>
              <a:t>finance</a:t>
            </a:r>
            <a:r>
              <a:rPr lang="it-IT" sz="2400" dirty="0" smtClean="0">
                <a:solidFill>
                  <a:srgbClr val="002060"/>
                </a:solidFill>
              </a:rPr>
              <a:t>: the </a:t>
            </a:r>
            <a:r>
              <a:rPr lang="it-IT" sz="2400" dirty="0" err="1" smtClean="0">
                <a:solidFill>
                  <a:srgbClr val="002060"/>
                </a:solidFill>
              </a:rPr>
              <a:t>relevant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features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90778" y="1451115"/>
            <a:ext cx="41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+mj-lt"/>
              </a:rPr>
              <a:t>1</a:t>
            </a:r>
            <a:endParaRPr lang="en-GB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87748" y="3167827"/>
            <a:ext cx="7705080" cy="8348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r>
              <a:rPr lang="it-IT" sz="2400" dirty="0" smtClean="0">
                <a:solidFill>
                  <a:srgbClr val="002060"/>
                </a:solidFill>
              </a:rPr>
              <a:t>The </a:t>
            </a:r>
            <a:r>
              <a:rPr lang="it-IT" sz="2400" dirty="0" err="1" smtClean="0">
                <a:solidFill>
                  <a:srgbClr val="002060"/>
                </a:solidFill>
              </a:rPr>
              <a:t>regulators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approach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27837" y="1208802"/>
            <a:ext cx="576064" cy="834838"/>
          </a:xfrm>
          <a:prstGeom prst="rect">
            <a:avLst/>
          </a:prstGeom>
          <a:solidFill>
            <a:srgbClr val="0066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 algn="ctr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648777" y="339502"/>
            <a:ext cx="3275855" cy="637580"/>
          </a:xfrm>
          <a:prstGeom prst="rect">
            <a:avLst/>
          </a:prstGeom>
          <a:noFill/>
          <a:ln w="12700" cap="rnd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AGENDA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27837" y="2170734"/>
            <a:ext cx="576064" cy="834838"/>
          </a:xfrm>
          <a:prstGeom prst="rect">
            <a:avLst/>
          </a:prstGeom>
          <a:solidFill>
            <a:srgbClr val="0066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87748" y="2182452"/>
            <a:ext cx="7705080" cy="83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r>
              <a:rPr lang="it-IT" sz="2400" dirty="0" smtClean="0">
                <a:solidFill>
                  <a:srgbClr val="002060"/>
                </a:solidFill>
              </a:rPr>
              <a:t>DLT and market </a:t>
            </a:r>
            <a:r>
              <a:rPr lang="it-IT" sz="2400" dirty="0" err="1" smtClean="0">
                <a:solidFill>
                  <a:srgbClr val="002060"/>
                </a:solidFill>
              </a:rPr>
              <a:t>structure</a:t>
            </a:r>
            <a:r>
              <a:rPr lang="it-IT" sz="2400" dirty="0" smtClean="0">
                <a:solidFill>
                  <a:srgbClr val="002060"/>
                </a:solidFill>
              </a:rPr>
              <a:t>: </a:t>
            </a:r>
            <a:r>
              <a:rPr lang="it-IT" sz="2400" dirty="0" err="1" smtClean="0">
                <a:solidFill>
                  <a:srgbClr val="002060"/>
                </a:solidFill>
              </a:rPr>
              <a:t>competition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</a:rPr>
              <a:t>monopoly</a:t>
            </a:r>
            <a:r>
              <a:rPr lang="it-IT" sz="2400" dirty="0" smtClean="0">
                <a:solidFill>
                  <a:srgbClr val="002060"/>
                </a:solidFill>
              </a:rPr>
              <a:t> or </a:t>
            </a:r>
            <a:r>
              <a:rPr lang="it-IT" sz="2400" dirty="0" err="1" smtClean="0">
                <a:solidFill>
                  <a:srgbClr val="002060"/>
                </a:solidFill>
              </a:rPr>
              <a:t>what</a:t>
            </a:r>
            <a:r>
              <a:rPr lang="it-IT" sz="2400" dirty="0" smtClean="0">
                <a:solidFill>
                  <a:srgbClr val="002060"/>
                </a:solidFill>
              </a:rPr>
              <a:t> else? 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47316" y="3157972"/>
            <a:ext cx="576064" cy="8348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202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085"/>
            <a:ext cx="1512168" cy="11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-60812" y="771550"/>
            <a:ext cx="930591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13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marL="355600" indent="0" eaLnBrk="1" hangingPunct="1"/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it-IT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General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Principles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guidances</a:t>
            </a:r>
            <a:endParaRPr lang="it-IT" sz="1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Recommendations</a:t>
            </a:r>
            <a:endParaRPr lang="it-IT" sz="1600" i="1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Regulation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/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prohibition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(for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certain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types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of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entities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Accomodation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(e.g.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sandboxes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Moral suasion/info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sharing</a:t>
            </a:r>
            <a:endParaRPr lang="it-IT" sz="1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sz="1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1800" b="0" i="1" dirty="0" smtClean="0">
                <a:solidFill>
                  <a:srgbClr val="FF0000"/>
                </a:solidFill>
                <a:latin typeface="Calibri" pitchFamily="34" charset="0"/>
              </a:rPr>
              <a:t>In </a:t>
            </a:r>
            <a:r>
              <a:rPr lang="it-IT" sz="1800" b="0" i="1" dirty="0" err="1" smtClean="0">
                <a:solidFill>
                  <a:srgbClr val="FF0000"/>
                </a:solidFill>
                <a:latin typeface="Calibri" pitchFamily="34" charset="0"/>
              </a:rPr>
              <a:t>their</a:t>
            </a:r>
            <a:r>
              <a:rPr lang="it-IT" sz="1800" b="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800" b="0" i="1" dirty="0" err="1">
                <a:solidFill>
                  <a:srgbClr val="FF0000"/>
                </a:solidFill>
                <a:latin typeface="Calibri" pitchFamily="34" charset="0"/>
              </a:rPr>
              <a:t>action</a:t>
            </a:r>
            <a:r>
              <a:rPr lang="it-IT" sz="1800" b="0" i="1" dirty="0">
                <a:solidFill>
                  <a:srgbClr val="FF0000"/>
                </a:solidFill>
                <a:latin typeface="Calibri" pitchFamily="34" charset="0"/>
              </a:rPr>
              <a:t> in the </a:t>
            </a:r>
            <a:r>
              <a:rPr lang="it-IT" sz="1800" b="0" i="1" dirty="0" err="1" smtClean="0">
                <a:solidFill>
                  <a:srgbClr val="FF0000"/>
                </a:solidFill>
                <a:latin typeface="Calibri" pitchFamily="34" charset="0"/>
              </a:rPr>
              <a:t>Fintech</a:t>
            </a:r>
            <a:r>
              <a:rPr lang="it-IT" sz="1800" b="0" i="1" dirty="0" smtClean="0">
                <a:solidFill>
                  <a:srgbClr val="FF0000"/>
                </a:solidFill>
                <a:latin typeface="Calibri" pitchFamily="34" charset="0"/>
              </a:rPr>
              <a:t> domain, </a:t>
            </a:r>
            <a:r>
              <a:rPr lang="it-IT" sz="1800" b="0" i="1" dirty="0" err="1" smtClean="0">
                <a:solidFill>
                  <a:srgbClr val="FF0000"/>
                </a:solidFill>
                <a:latin typeface="Calibri" pitchFamily="34" charset="0"/>
              </a:rPr>
              <a:t>authorities</a:t>
            </a:r>
            <a:r>
              <a:rPr lang="it-IT" sz="1800" b="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800" b="0" i="1" dirty="0" err="1" smtClean="0">
                <a:solidFill>
                  <a:srgbClr val="FF0000"/>
                </a:solidFill>
                <a:latin typeface="Calibri" pitchFamily="34" charset="0"/>
              </a:rPr>
              <a:t>adopt</a:t>
            </a:r>
            <a:r>
              <a:rPr lang="it-IT" sz="1800" b="0" i="1" dirty="0" smtClean="0">
                <a:solidFill>
                  <a:srgbClr val="FF0000"/>
                </a:solidFill>
                <a:latin typeface="Calibri" pitchFamily="34" charset="0"/>
              </a:rPr>
              <a:t> a </a:t>
            </a:r>
            <a:r>
              <a:rPr lang="it-IT" sz="1800" b="0" i="1" dirty="0" err="1" smtClean="0">
                <a:solidFill>
                  <a:srgbClr val="FF0000"/>
                </a:solidFill>
                <a:latin typeface="Calibri" pitchFamily="34" charset="0"/>
              </a:rPr>
              <a:t>flexible</a:t>
            </a:r>
            <a:r>
              <a:rPr lang="it-IT" sz="1800" b="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800" b="0" i="1" dirty="0" err="1" smtClean="0">
                <a:solidFill>
                  <a:srgbClr val="FF0000"/>
                </a:solidFill>
                <a:latin typeface="Calibri" pitchFamily="34" charset="0"/>
              </a:rPr>
              <a:t>approach</a:t>
            </a:r>
            <a:endParaRPr lang="it-IT" sz="1800" b="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1600" b="0" i="1" dirty="0" smtClean="0">
                <a:solidFill>
                  <a:srgbClr val="FF0000"/>
                </a:solidFill>
                <a:latin typeface="Calibri" pitchFamily="34" charset="0"/>
              </a:rPr>
              <a:t>(e.g. the Banca d’Italia ‘canale </a:t>
            </a:r>
            <a:r>
              <a:rPr lang="it-IT" sz="1600" b="0" i="1" dirty="0" err="1" smtClean="0">
                <a:solidFill>
                  <a:srgbClr val="FF0000"/>
                </a:solidFill>
                <a:latin typeface="Calibri" pitchFamily="34" charset="0"/>
              </a:rPr>
              <a:t>fintech</a:t>
            </a:r>
            <a:r>
              <a:rPr lang="it-IT" sz="1600" b="0" i="1" dirty="0" smtClean="0">
                <a:solidFill>
                  <a:srgbClr val="FF0000"/>
                </a:solidFill>
                <a:latin typeface="Calibri" pitchFamily="34" charset="0"/>
              </a:rPr>
              <a:t>’)</a:t>
            </a:r>
          </a:p>
          <a:p>
            <a:pPr marL="355600" indent="0" eaLnBrk="1" hangingPunct="1"/>
            <a:endParaRPr lang="it-IT" sz="1800" b="0" dirty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a) more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direct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and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frequent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contact</a:t>
            </a:r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with the market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coordinating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&amp;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catalyst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action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of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initiatives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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assessment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– 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feedback 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 public/private </a:t>
            </a:r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info </a:t>
            </a:r>
            <a:r>
              <a:rPr lang="it-IT" sz="160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sharing</a:t>
            </a:r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355600" indent="0" eaLnBrk="1" hangingPunct="1"/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 </a:t>
            </a:r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scope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extended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to new providers 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</a:rPr>
              <a:t>(e.g. IT / network service providers,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</a:rPr>
              <a:t>fintech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</a:rPr>
              <a:t> companies and start-up,…) </a:t>
            </a:r>
            <a:r>
              <a:rPr lang="it-IT" sz="1600" dirty="0" err="1" smtClean="0">
                <a:solidFill>
                  <a:schemeClr val="tx1"/>
                </a:solidFill>
                <a:latin typeface="Calibri" pitchFamily="34" charset="0"/>
              </a:rPr>
              <a:t>beyond</a:t>
            </a:r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 the </a:t>
            </a:r>
            <a:r>
              <a:rPr lang="it-IT" sz="1600" dirty="0" err="1" smtClean="0">
                <a:solidFill>
                  <a:schemeClr val="tx1"/>
                </a:solidFill>
                <a:latin typeface="Calibri" pitchFamily="34" charset="0"/>
              </a:rPr>
              <a:t>supervision</a:t>
            </a:r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 &amp; </a:t>
            </a:r>
            <a:r>
              <a:rPr lang="it-IT" sz="1600" dirty="0" err="1" smtClean="0">
                <a:solidFill>
                  <a:schemeClr val="tx1"/>
                </a:solidFill>
                <a:latin typeface="Calibri" pitchFamily="34" charset="0"/>
              </a:rPr>
              <a:t>regulatory</a:t>
            </a:r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alibri" pitchFamily="34" charset="0"/>
              </a:rPr>
              <a:t>perimeter</a:t>
            </a:r>
            <a:endParaRPr lang="it-I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1956" y="4460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4460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Authorities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’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instruments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 - the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payments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system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 case     </a:t>
            </a:r>
            <a:endParaRPr lang="it-IT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5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085"/>
            <a:ext cx="1368152" cy="10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10185" y="251218"/>
            <a:ext cx="896448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13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marL="355600" indent="0" eaLnBrk="1" hangingPunct="1"/>
            <a:r>
              <a:rPr lang="it-IT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it-IT" sz="2000" dirty="0">
              <a:solidFill>
                <a:srgbClr val="FF0000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2000" i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endParaRPr lang="it-IT" sz="2000" i="1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20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System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integrity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1657350" lvl="3" indent="-342900" eaLnBrk="1" hangingPunct="1">
              <a:buFontTx/>
              <a:buChar char="-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technical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soundness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: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optimize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the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trade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off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btw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usability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and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safety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promote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innovation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but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not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at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the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expense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of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users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’ trust in the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system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a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whole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1657350" lvl="3" indent="-342900" eaLnBrk="1" hangingPunct="1">
              <a:buFontTx/>
              <a:buChar char="-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governance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soundness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1657350" lvl="3" indent="-342900" eaLnBrk="1" hangingPunct="1">
              <a:buFontTx/>
              <a:buChar char="-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legal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robustness</a:t>
            </a:r>
            <a:endParaRPr lang="it-IT" sz="160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1314450" lvl="3" indent="0" eaLnBrk="1" hangingPunct="1"/>
            <a:endParaRPr lang="it-IT" sz="160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Financial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stability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both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macro and micro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risks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endParaRPr lang="it-IT" sz="1600" b="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Cost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efficiency</a:t>
            </a:r>
            <a:endParaRPr lang="it-IT" sz="160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endParaRPr lang="it-IT" sz="160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User’s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protection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transparency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non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discrimination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…)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endParaRPr lang="it-IT" sz="1600" i="1" dirty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Contrast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to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illicit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uses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of the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system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  </a:t>
            </a:r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1956" y="231490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504" y="54056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   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Authorities</a:t>
            </a:r>
            <a:r>
              <a:rPr lang="it-IT" b="1" i="1" dirty="0">
                <a:solidFill>
                  <a:srgbClr val="FF0000"/>
                </a:solidFill>
                <a:latin typeface="+mn-lt"/>
              </a:rPr>
              <a:t>’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objectives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 – the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payments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system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 case    </a:t>
            </a:r>
            <a:endParaRPr lang="it-IT" b="1" i="1" dirty="0">
              <a:solidFill>
                <a:srgbClr val="FF0000"/>
              </a:solidFill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15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085"/>
            <a:ext cx="1368152" cy="10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91956" y="4460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25" name="Segnaposto numero diapositiva 1"/>
          <p:cNvSpPr txBox="1">
            <a:spLocks/>
          </p:cNvSpPr>
          <p:nvPr/>
        </p:nvSpPr>
        <p:spPr bwMode="auto">
          <a:xfrm>
            <a:off x="7035800" y="487561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fld id="{C962DE6A-4A5D-4361-B0F1-9064F3CA0B94}" type="slidenum">
              <a:rPr lang="it-IT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17</a:t>
            </a:fld>
            <a:endParaRPr lang="it-IT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-108520" y="287890"/>
            <a:ext cx="6753396" cy="7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sz="1800" b="1" i="1" dirty="0" err="1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Authorities</a:t>
            </a:r>
            <a:r>
              <a:rPr lang="it-IT" sz="1800" b="1" i="1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 </a:t>
            </a:r>
            <a:r>
              <a:rPr lang="it-IT" sz="1800" b="1" i="1" dirty="0" err="1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involved</a:t>
            </a:r>
            <a:r>
              <a:rPr lang="it-IT" sz="1800" b="1" i="1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 in DLT </a:t>
            </a:r>
            <a:r>
              <a:rPr lang="it-IT" sz="1800" b="1" i="1" dirty="0" err="1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issues</a:t>
            </a:r>
            <a:r>
              <a:rPr lang="it-IT" sz="1800" b="1" i="1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 – the </a:t>
            </a:r>
            <a:r>
              <a:rPr lang="it-IT" sz="1800" b="1" i="1" dirty="0" err="1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payments</a:t>
            </a:r>
            <a:r>
              <a:rPr lang="it-IT" sz="1800" b="1" i="1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 </a:t>
            </a:r>
            <a:r>
              <a:rPr lang="it-IT" sz="1800" b="1" i="1" dirty="0" err="1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system</a:t>
            </a:r>
            <a:r>
              <a:rPr lang="it-IT" sz="1800" b="1" i="1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 case</a:t>
            </a:r>
            <a:endParaRPr lang="en-US" sz="1800" b="1" i="1" dirty="0">
              <a:solidFill>
                <a:srgbClr val="FF0000"/>
              </a:solidFill>
              <a:latin typeface="+mn-lt"/>
              <a:ea typeface="+mn-ea"/>
              <a:cs typeface="Tahoma" pitchFamily="34" charset="0"/>
            </a:endParaRPr>
          </a:p>
        </p:txBody>
      </p:sp>
      <p:sp>
        <p:nvSpPr>
          <p:cNvPr id="27" name="CasellaDiTesto 14"/>
          <p:cNvSpPr txBox="1">
            <a:spLocks noChangeArrowheads="1"/>
          </p:cNvSpPr>
          <p:nvPr/>
        </p:nvSpPr>
        <p:spPr bwMode="auto">
          <a:xfrm>
            <a:off x="755727" y="4299942"/>
            <a:ext cx="1403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dirty="0">
                <a:solidFill>
                  <a:schemeClr val="tx2"/>
                </a:solidFill>
              </a:rPr>
              <a:t>…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3967162" y="1331650"/>
            <a:ext cx="5108128" cy="2808441"/>
            <a:chOff x="4216400" y="2289262"/>
            <a:chExt cx="5108128" cy="3744588"/>
          </a:xfrm>
        </p:grpSpPr>
        <p:pic>
          <p:nvPicPr>
            <p:cNvPr id="30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97250"/>
              <a:ext cx="1423988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CasellaDiTesto 13"/>
            <p:cNvSpPr txBox="1">
              <a:spLocks noChangeArrowheads="1"/>
            </p:cNvSpPr>
            <p:nvPr/>
          </p:nvSpPr>
          <p:spPr bwMode="auto">
            <a:xfrm>
              <a:off x="5651500" y="2544664"/>
              <a:ext cx="162083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it-IT" sz="1200" dirty="0" smtClean="0">
                  <a:solidFill>
                    <a:schemeClr val="tx2"/>
                  </a:solidFill>
                </a:rPr>
                <a:t>European </a:t>
              </a:r>
              <a:r>
                <a:rPr lang="it-IT" sz="1200" dirty="0" err="1" smtClean="0">
                  <a:solidFill>
                    <a:schemeClr val="tx2"/>
                  </a:solidFill>
                </a:rPr>
                <a:t>Commission</a:t>
              </a:r>
              <a:r>
                <a:rPr lang="it-IT" sz="1200" dirty="0" smtClean="0">
                  <a:solidFill>
                    <a:schemeClr val="tx2"/>
                  </a:solidFill>
                </a:rPr>
                <a:t> </a:t>
              </a:r>
              <a:endParaRPr lang="it-IT" sz="1200" dirty="0">
                <a:solidFill>
                  <a:schemeClr val="tx2"/>
                </a:solidFill>
              </a:endParaRPr>
            </a:p>
          </p:txBody>
        </p:sp>
        <p:sp>
          <p:nvSpPr>
            <p:cNvPr id="32" name="CasellaDiTesto 11"/>
            <p:cNvSpPr txBox="1">
              <a:spLocks noChangeArrowheads="1"/>
            </p:cNvSpPr>
            <p:nvPr/>
          </p:nvSpPr>
          <p:spPr bwMode="auto">
            <a:xfrm>
              <a:off x="5651500" y="3924300"/>
              <a:ext cx="2089150" cy="90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it-IT" dirty="0">
                  <a:solidFill>
                    <a:schemeClr val="tx2"/>
                  </a:solidFill>
                </a:rPr>
                <a:t>EBA</a:t>
              </a:r>
            </a:p>
            <a:p>
              <a:pPr eaLnBrk="1" hangingPunct="1"/>
              <a:r>
                <a:rPr lang="it-IT" sz="1200" dirty="0" smtClean="0">
                  <a:solidFill>
                    <a:schemeClr val="tx2"/>
                  </a:solidFill>
                </a:rPr>
                <a:t>European Banking Authority </a:t>
              </a:r>
              <a:endParaRPr lang="it-IT" sz="1200" dirty="0">
                <a:solidFill>
                  <a:schemeClr val="tx2"/>
                </a:solidFill>
              </a:endParaRPr>
            </a:p>
          </p:txBody>
        </p:sp>
        <p:sp>
          <p:nvSpPr>
            <p:cNvPr id="33" name="CasellaDiTesto 12"/>
            <p:cNvSpPr txBox="1">
              <a:spLocks noChangeArrowheads="1"/>
            </p:cNvSpPr>
            <p:nvPr/>
          </p:nvSpPr>
          <p:spPr bwMode="auto">
            <a:xfrm>
              <a:off x="7560816" y="3687242"/>
              <a:ext cx="1763712" cy="90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it-IT" dirty="0">
                  <a:solidFill>
                    <a:schemeClr val="tx2"/>
                  </a:solidFill>
                </a:rPr>
                <a:t>ECB</a:t>
              </a:r>
            </a:p>
            <a:p>
              <a:pPr eaLnBrk="1" hangingPunct="1"/>
              <a:r>
                <a:rPr lang="it-IT" sz="1200" dirty="0" smtClean="0">
                  <a:solidFill>
                    <a:schemeClr val="tx2"/>
                  </a:solidFill>
                </a:rPr>
                <a:t>European Central </a:t>
              </a:r>
              <a:r>
                <a:rPr lang="it-IT" sz="1200" dirty="0" err="1" smtClean="0">
                  <a:solidFill>
                    <a:schemeClr val="tx2"/>
                  </a:solidFill>
                </a:rPr>
                <a:t>Bank</a:t>
              </a:r>
              <a:r>
                <a:rPr lang="it-IT" sz="1200" dirty="0" smtClean="0">
                  <a:solidFill>
                    <a:schemeClr val="tx2"/>
                  </a:solidFill>
                </a:rPr>
                <a:t> 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34" name="CasellaDiTesto 13"/>
            <p:cNvSpPr txBox="1">
              <a:spLocks noChangeArrowheads="1"/>
            </p:cNvSpPr>
            <p:nvPr/>
          </p:nvSpPr>
          <p:spPr bwMode="auto">
            <a:xfrm>
              <a:off x="7200107" y="4941169"/>
              <a:ext cx="1655762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it-IT" dirty="0">
                  <a:solidFill>
                    <a:schemeClr val="tx2"/>
                  </a:solidFill>
                </a:rPr>
                <a:t>ESMA </a:t>
              </a:r>
            </a:p>
            <a:p>
              <a:pPr eaLnBrk="1" hangingPunct="1"/>
              <a:r>
                <a:rPr lang="it-IT" sz="1100" dirty="0" smtClean="0">
                  <a:solidFill>
                    <a:schemeClr val="tx2"/>
                  </a:solidFill>
                </a:rPr>
                <a:t>European Securities &amp; </a:t>
              </a:r>
              <a:r>
                <a:rPr lang="it-IT" sz="1100" dirty="0" err="1" smtClean="0">
                  <a:solidFill>
                    <a:schemeClr val="tx2"/>
                  </a:solidFill>
                </a:rPr>
                <a:t>Markets</a:t>
              </a:r>
              <a:r>
                <a:rPr lang="it-IT" sz="1100" dirty="0" smtClean="0">
                  <a:solidFill>
                    <a:schemeClr val="tx2"/>
                  </a:solidFill>
                </a:rPr>
                <a:t> Authority  </a:t>
              </a:r>
              <a:endParaRPr lang="it-IT" sz="1100" dirty="0">
                <a:solidFill>
                  <a:schemeClr val="tx2"/>
                </a:solidFill>
              </a:endParaRPr>
            </a:p>
          </p:txBody>
        </p:sp>
        <p:sp>
          <p:nvSpPr>
            <p:cNvPr id="35" name="CasellaDiTesto 15"/>
            <p:cNvSpPr txBox="1">
              <a:spLocks noChangeArrowheads="1"/>
            </p:cNvSpPr>
            <p:nvPr/>
          </p:nvSpPr>
          <p:spPr bwMode="auto">
            <a:xfrm>
              <a:off x="5076825" y="5172075"/>
              <a:ext cx="2051050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it-IT" dirty="0" smtClean="0">
                  <a:solidFill>
                    <a:schemeClr val="tx2"/>
                  </a:solidFill>
                </a:rPr>
                <a:t>FATF </a:t>
              </a:r>
              <a:endParaRPr lang="it-IT" dirty="0">
                <a:solidFill>
                  <a:schemeClr val="tx2"/>
                </a:solidFill>
              </a:endParaRPr>
            </a:p>
            <a:p>
              <a:pPr eaLnBrk="1" hangingPunct="1"/>
              <a:r>
                <a:rPr lang="it-IT" sz="1100" dirty="0" smtClean="0">
                  <a:solidFill>
                    <a:schemeClr val="tx2"/>
                  </a:solidFill>
                </a:rPr>
                <a:t>Financial Action Task Force 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36" name="Picture 2" descr="European Banking Authorit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569" y="3687242"/>
              <a:ext cx="99853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6" descr="http://ec.europa.eu/wel/template-2013/images/logo/logo_it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114" y="2289262"/>
              <a:ext cx="1214438" cy="98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838" y="5315625"/>
              <a:ext cx="255587" cy="57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865" y="4663281"/>
              <a:ext cx="587375" cy="490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3412163"/>
              <a:ext cx="747712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CasellaDiTesto 35"/>
            <p:cNvSpPr txBox="1">
              <a:spLocks noChangeArrowheads="1"/>
            </p:cNvSpPr>
            <p:nvPr/>
          </p:nvSpPr>
          <p:spPr bwMode="auto">
            <a:xfrm>
              <a:off x="4216400" y="2927350"/>
              <a:ext cx="193992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it-IT" sz="1800" smtClean="0">
                  <a:solidFill>
                    <a:schemeClr val="tx1"/>
                  </a:solidFill>
                </a:rPr>
                <a:t>      EU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107156" y="1473046"/>
            <a:ext cx="3860007" cy="3032130"/>
            <a:chOff x="-135732" y="2600500"/>
            <a:chExt cx="3860007" cy="4042839"/>
          </a:xfrm>
        </p:grpSpPr>
        <p:sp>
          <p:nvSpPr>
            <p:cNvPr id="44" name="CasellaDiTesto 8"/>
            <p:cNvSpPr txBox="1">
              <a:spLocks noChangeArrowheads="1"/>
            </p:cNvSpPr>
            <p:nvPr/>
          </p:nvSpPr>
          <p:spPr bwMode="auto">
            <a:xfrm>
              <a:off x="533360" y="2668607"/>
              <a:ext cx="1800225" cy="68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7F7F7F"/>
                </a:buClr>
                <a:defRPr/>
              </a:pPr>
              <a:endParaRPr lang="en-US" sz="1200" dirty="0" smtClean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ts val="600"/>
                </a:spcBef>
                <a:buClr>
                  <a:srgbClr val="7F7F7F"/>
                </a:buClr>
                <a:defRPr/>
              </a:pPr>
              <a:r>
                <a:rPr lang="en-US" sz="1050" dirty="0" smtClean="0">
                  <a:solidFill>
                    <a:schemeClr val="tx2"/>
                  </a:solidFill>
                </a:rPr>
                <a:t> </a:t>
              </a:r>
              <a:endParaRPr lang="it-IT" sz="1050" dirty="0">
                <a:solidFill>
                  <a:schemeClr val="tx2"/>
                </a:solidFill>
              </a:endParaRPr>
            </a:p>
          </p:txBody>
        </p:sp>
        <p:sp>
          <p:nvSpPr>
            <p:cNvPr id="45" name="CasellaDiTesto 8"/>
            <p:cNvSpPr txBox="1">
              <a:spLocks noChangeArrowheads="1"/>
            </p:cNvSpPr>
            <p:nvPr/>
          </p:nvSpPr>
          <p:spPr bwMode="auto">
            <a:xfrm>
              <a:off x="1620838" y="3876675"/>
              <a:ext cx="1871662" cy="111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7F7F7F"/>
                </a:buClr>
                <a:defRPr/>
              </a:pPr>
              <a:r>
                <a:rPr lang="en-US" sz="1200" dirty="0">
                  <a:solidFill>
                    <a:schemeClr val="tx2"/>
                  </a:solidFill>
                </a:rPr>
                <a:t>CPMI</a:t>
              </a:r>
            </a:p>
            <a:p>
              <a:pPr eaLnBrk="1" hangingPunct="1">
                <a:spcBef>
                  <a:spcPts val="600"/>
                </a:spcBef>
                <a:buClr>
                  <a:srgbClr val="7F7F7F"/>
                </a:buClr>
                <a:defRPr/>
              </a:pPr>
              <a:r>
                <a:rPr lang="en-US" sz="1050" dirty="0">
                  <a:solidFill>
                    <a:schemeClr val="tx2"/>
                  </a:solidFill>
                </a:rPr>
                <a:t>Committee on Payments and Market Infrastructures</a:t>
              </a:r>
              <a:endParaRPr lang="it-IT" sz="1050" dirty="0">
                <a:solidFill>
                  <a:schemeClr val="tx2"/>
                </a:solidFill>
              </a:endParaRPr>
            </a:p>
          </p:txBody>
        </p:sp>
        <p:sp>
          <p:nvSpPr>
            <p:cNvPr id="46" name="CasellaDiTesto 8"/>
            <p:cNvSpPr txBox="1">
              <a:spLocks noChangeArrowheads="1"/>
            </p:cNvSpPr>
            <p:nvPr/>
          </p:nvSpPr>
          <p:spPr bwMode="auto">
            <a:xfrm>
              <a:off x="-135732" y="5109377"/>
              <a:ext cx="2376488" cy="1005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7F7F7F"/>
                </a:buClr>
                <a:defRPr/>
              </a:pPr>
              <a:r>
                <a:rPr lang="en-US" sz="1200" dirty="0">
                  <a:solidFill>
                    <a:schemeClr val="tx2"/>
                  </a:solidFill>
                </a:rPr>
                <a:t>IOSCO</a:t>
              </a:r>
            </a:p>
            <a:p>
              <a:pPr eaLnBrk="1" hangingPunct="1">
                <a:spcBef>
                  <a:spcPts val="600"/>
                </a:spcBef>
                <a:buClr>
                  <a:srgbClr val="7F7F7F"/>
                </a:buClr>
                <a:defRPr/>
              </a:pPr>
              <a:r>
                <a:rPr lang="en-US" sz="1050" dirty="0">
                  <a:solidFill>
                    <a:schemeClr val="tx2"/>
                  </a:solidFill>
                </a:rPr>
                <a:t>International Organization </a:t>
              </a:r>
              <a:endParaRPr lang="en-US" sz="1050" dirty="0" smtClean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ts val="600"/>
                </a:spcBef>
                <a:buClr>
                  <a:srgbClr val="7F7F7F"/>
                </a:buClr>
                <a:defRPr/>
              </a:pPr>
              <a:r>
                <a:rPr lang="en-US" sz="1050" dirty="0" smtClean="0">
                  <a:solidFill>
                    <a:schemeClr val="tx2"/>
                  </a:solidFill>
                </a:rPr>
                <a:t>of </a:t>
              </a:r>
              <a:r>
                <a:rPr lang="en-US" sz="1050" dirty="0">
                  <a:solidFill>
                    <a:schemeClr val="tx2"/>
                  </a:solidFill>
                </a:rPr>
                <a:t>Securities Commissions </a:t>
              </a:r>
              <a:endParaRPr lang="it-IT" sz="1050" dirty="0">
                <a:solidFill>
                  <a:schemeClr val="tx2"/>
                </a:solidFill>
              </a:endParaRPr>
            </a:p>
          </p:txBody>
        </p:sp>
        <p:pic>
          <p:nvPicPr>
            <p:cNvPr id="47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3536950"/>
              <a:ext cx="1439862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25" y="2600500"/>
              <a:ext cx="1204913" cy="37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CasellaDiTesto 27"/>
            <p:cNvSpPr txBox="1">
              <a:spLocks noChangeArrowheads="1"/>
            </p:cNvSpPr>
            <p:nvPr/>
          </p:nvSpPr>
          <p:spPr bwMode="auto">
            <a:xfrm>
              <a:off x="-135732" y="3095126"/>
              <a:ext cx="1296988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algn="l" eaLnBrk="1" hangingPunct="1"/>
              <a:r>
                <a:rPr lang="it-IT" sz="2000" dirty="0">
                  <a:solidFill>
                    <a:schemeClr val="tx1"/>
                  </a:solidFill>
                </a:rPr>
                <a:t>G20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CasellaDiTesto 1"/>
            <p:cNvSpPr txBox="1">
              <a:spLocks noChangeArrowheads="1"/>
            </p:cNvSpPr>
            <p:nvPr/>
          </p:nvSpPr>
          <p:spPr bwMode="auto">
            <a:xfrm>
              <a:off x="2051050" y="2819400"/>
              <a:ext cx="1673225" cy="112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7F7F7F"/>
                </a:buClr>
              </a:pPr>
              <a:r>
                <a:rPr lang="it-IT" sz="1100" dirty="0">
                  <a:solidFill>
                    <a:schemeClr val="tx2"/>
                  </a:solidFill>
                </a:rPr>
                <a:t>CGFS</a:t>
              </a:r>
            </a:p>
            <a:p>
              <a:pPr eaLnBrk="1" hangingPunct="1">
                <a:spcBef>
                  <a:spcPts val="600"/>
                </a:spcBef>
                <a:buClr>
                  <a:srgbClr val="7F7F7F"/>
                </a:buClr>
              </a:pPr>
              <a:r>
                <a:rPr lang="en-US" sz="1100" dirty="0">
                  <a:solidFill>
                    <a:schemeClr val="tx2"/>
                  </a:solidFill>
                </a:rPr>
                <a:t>Committee of the Global Financial System</a:t>
              </a:r>
              <a:endParaRPr lang="it-IT" sz="1100" dirty="0">
                <a:solidFill>
                  <a:schemeClr val="tx2"/>
                </a:solidFill>
              </a:endParaRPr>
            </a:p>
          </p:txBody>
        </p:sp>
        <p:sp>
          <p:nvSpPr>
            <p:cNvPr id="51" name="CasellaDiTesto 8"/>
            <p:cNvSpPr txBox="1">
              <a:spLocks noChangeArrowheads="1"/>
            </p:cNvSpPr>
            <p:nvPr/>
          </p:nvSpPr>
          <p:spPr bwMode="auto">
            <a:xfrm>
              <a:off x="1628715" y="5740529"/>
              <a:ext cx="2052637" cy="90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7F7F7F"/>
                </a:buClr>
              </a:pPr>
              <a:r>
                <a:rPr lang="en-US" sz="1100" dirty="0">
                  <a:solidFill>
                    <a:schemeClr val="tx2"/>
                  </a:solidFill>
                </a:rPr>
                <a:t>BCBS</a:t>
              </a:r>
            </a:p>
            <a:p>
              <a:pPr eaLnBrk="1" hangingPunct="1">
                <a:spcBef>
                  <a:spcPts val="600"/>
                </a:spcBef>
                <a:buClr>
                  <a:srgbClr val="7F7F7F"/>
                </a:buClr>
              </a:pPr>
              <a:r>
                <a:rPr lang="en-US" sz="1100" dirty="0">
                  <a:solidFill>
                    <a:schemeClr val="tx2"/>
                  </a:solidFill>
                </a:rPr>
                <a:t>Basel Committee on Banking Supervision</a:t>
              </a:r>
              <a:endParaRPr lang="it-IT" sz="1100" dirty="0">
                <a:solidFill>
                  <a:schemeClr val="tx2"/>
                </a:solidFill>
              </a:endParaRPr>
            </a:p>
          </p:txBody>
        </p:sp>
        <p:sp>
          <p:nvSpPr>
            <p:cNvPr id="52" name="CasellaDiTesto 8"/>
            <p:cNvSpPr txBox="1">
              <a:spLocks noChangeArrowheads="1"/>
            </p:cNvSpPr>
            <p:nvPr/>
          </p:nvSpPr>
          <p:spPr bwMode="auto">
            <a:xfrm>
              <a:off x="1628715" y="4983061"/>
              <a:ext cx="164529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7F7F7F"/>
                </a:buClr>
              </a:pPr>
              <a:r>
                <a:rPr lang="en-US" sz="1100" dirty="0">
                  <a:solidFill>
                    <a:schemeClr val="tx2"/>
                  </a:solidFill>
                </a:rPr>
                <a:t>MC</a:t>
              </a:r>
            </a:p>
            <a:p>
              <a:pPr eaLnBrk="1" hangingPunct="1">
                <a:spcBef>
                  <a:spcPts val="600"/>
                </a:spcBef>
                <a:buClr>
                  <a:srgbClr val="7F7F7F"/>
                </a:buClr>
              </a:pPr>
              <a:r>
                <a:rPr lang="en-US" sz="1100" dirty="0">
                  <a:solidFill>
                    <a:schemeClr val="tx2"/>
                  </a:solidFill>
                </a:rPr>
                <a:t>Markets Committee </a:t>
              </a:r>
              <a:endParaRPr lang="it-IT" sz="11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1956" y="4460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031940" y="1835196"/>
            <a:ext cx="4361371" cy="1672115"/>
            <a:chOff x="4518025" y="4075170"/>
            <a:chExt cx="4386263" cy="2306580"/>
          </a:xfrm>
        </p:grpSpPr>
        <p:sp>
          <p:nvSpPr>
            <p:cNvPr id="7" name="Rettangolo arrotondato 6"/>
            <p:cNvSpPr/>
            <p:nvPr/>
          </p:nvSpPr>
          <p:spPr>
            <a:xfrm>
              <a:off x="4518025" y="4078288"/>
              <a:ext cx="4386263" cy="2303462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CasellaDiTesto 8"/>
            <p:cNvSpPr txBox="1">
              <a:spLocks noChangeArrowheads="1"/>
            </p:cNvSpPr>
            <p:nvPr/>
          </p:nvSpPr>
          <p:spPr bwMode="auto">
            <a:xfrm>
              <a:off x="4522817" y="4433141"/>
              <a:ext cx="3744913" cy="186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algn="l" eaLnBrk="1" hangingPunct="1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altLang="it-IT" sz="1000" dirty="0">
                  <a:solidFill>
                    <a:srgbClr val="254061"/>
                  </a:solidFill>
                </a:rPr>
                <a:t>Legal risk</a:t>
              </a:r>
            </a:p>
            <a:p>
              <a:pPr algn="l" eaLnBrk="1" hangingPunct="1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altLang="it-IT" sz="1000" dirty="0">
                  <a:solidFill>
                    <a:srgbClr val="254061"/>
                  </a:solidFill>
                </a:rPr>
                <a:t>Governance</a:t>
              </a:r>
            </a:p>
            <a:p>
              <a:pPr algn="l" eaLnBrk="1" hangingPunct="1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altLang="it-IT" sz="1000" dirty="0">
                  <a:solidFill>
                    <a:srgbClr val="254061"/>
                  </a:solidFill>
                </a:rPr>
                <a:t>Operational risk</a:t>
              </a:r>
            </a:p>
            <a:p>
              <a:pPr algn="l" eaLnBrk="1" hangingPunct="1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altLang="it-IT" sz="1000" dirty="0" smtClean="0">
                  <a:solidFill>
                    <a:srgbClr val="254061"/>
                  </a:solidFill>
                </a:rPr>
                <a:t>Data integrity </a:t>
              </a:r>
              <a:endParaRPr lang="en-US" altLang="it-IT" sz="1000" dirty="0">
                <a:solidFill>
                  <a:srgbClr val="254061"/>
                </a:solidFill>
              </a:endParaRPr>
            </a:p>
            <a:p>
              <a:pPr algn="l" eaLnBrk="1" hangingPunct="1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altLang="it-IT" sz="1000" dirty="0">
                  <a:solidFill>
                    <a:srgbClr val="254061"/>
                  </a:solidFill>
                </a:rPr>
                <a:t>Access security</a:t>
              </a:r>
              <a:r>
                <a:rPr lang="it-IT" altLang="it-IT" sz="1000" dirty="0">
                  <a:solidFill>
                    <a:srgbClr val="254061"/>
                  </a:solidFill>
                </a:rPr>
                <a:t> </a:t>
              </a:r>
            </a:p>
            <a:p>
              <a:pPr algn="l" eaLnBrk="1" hangingPunct="1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altLang="it-IT" sz="1000" dirty="0" smtClean="0">
                  <a:solidFill>
                    <a:srgbClr val="254061"/>
                  </a:solidFill>
                </a:rPr>
                <a:t>Privacy</a:t>
              </a:r>
              <a:endParaRPr lang="en-US" altLang="it-IT" sz="1000" dirty="0">
                <a:solidFill>
                  <a:srgbClr val="254061"/>
                </a:solidFill>
              </a:endParaRPr>
            </a:p>
          </p:txBody>
        </p:sp>
        <p:sp>
          <p:nvSpPr>
            <p:cNvPr id="10" name="CasellaDiTesto 2"/>
            <p:cNvSpPr txBox="1">
              <a:spLocks noChangeArrowheads="1"/>
            </p:cNvSpPr>
            <p:nvPr/>
          </p:nvSpPr>
          <p:spPr bwMode="auto">
            <a:xfrm>
              <a:off x="5094288" y="4075170"/>
              <a:ext cx="2663825" cy="403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300" dirty="0" smtClean="0">
                  <a:solidFill>
                    <a:srgbClr val="990000"/>
                  </a:solidFill>
                  <a:latin typeface="Tahoma" pitchFamily="34" charset="0"/>
                </a:rPr>
                <a:t>‘Micro’ issues: safety</a:t>
              </a:r>
              <a:endParaRPr lang="en-US" altLang="it-IT" sz="1300" dirty="0">
                <a:solidFill>
                  <a:srgbClr val="990000"/>
                </a:solidFill>
                <a:latin typeface="Tahoma" pitchFamily="34" charset="0"/>
              </a:endParaRPr>
            </a:p>
          </p:txBody>
        </p:sp>
      </p:grpSp>
      <p:sp>
        <p:nvSpPr>
          <p:cNvPr id="12" name="Segnaposto numero diapositiva 1"/>
          <p:cNvSpPr txBox="1">
            <a:spLocks/>
          </p:cNvSpPr>
          <p:nvPr/>
        </p:nvSpPr>
        <p:spPr bwMode="auto">
          <a:xfrm>
            <a:off x="6948488" y="4839891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C817F12-439D-43E2-AD43-AC0A66E2CD27}" type="slidenum">
              <a:rPr lang="it-IT" altLang="it-IT" sz="1400" smtClean="0">
                <a:solidFill>
                  <a:schemeClr val="bg1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 smtClean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995934" y="72409"/>
            <a:ext cx="4449555" cy="1660013"/>
            <a:chOff x="4412564" y="709677"/>
            <a:chExt cx="4539948" cy="2328653"/>
          </a:xfrm>
        </p:grpSpPr>
        <p:sp>
          <p:nvSpPr>
            <p:cNvPr id="14" name="Rettangolo arrotondato 13"/>
            <p:cNvSpPr/>
            <p:nvPr/>
          </p:nvSpPr>
          <p:spPr>
            <a:xfrm>
              <a:off x="4412564" y="734867"/>
              <a:ext cx="4386263" cy="2303463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5" name="Gruppo 14"/>
            <p:cNvGrpSpPr/>
            <p:nvPr/>
          </p:nvGrpSpPr>
          <p:grpSpPr>
            <a:xfrm>
              <a:off x="4421787" y="709677"/>
              <a:ext cx="4530725" cy="2322124"/>
              <a:chOff x="4527248" y="1440721"/>
              <a:chExt cx="4530725" cy="2322124"/>
            </a:xfrm>
          </p:grpSpPr>
          <p:sp>
            <p:nvSpPr>
              <p:cNvPr id="16" name="CasellaDiTesto 15"/>
              <p:cNvSpPr txBox="1">
                <a:spLocks noChangeArrowheads="1"/>
              </p:cNvSpPr>
              <p:nvPr/>
            </p:nvSpPr>
            <p:spPr bwMode="auto">
              <a:xfrm>
                <a:off x="4527248" y="1798399"/>
                <a:ext cx="4530725" cy="1964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 eaLnBrk="0" hangingPunct="0">
                  <a:defRPr sz="1400" b="1">
                    <a:solidFill>
                      <a:schemeClr val="accent2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accent2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accent2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accent2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accent2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accent2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accent2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accent2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accent2"/>
                    </a:solidFill>
                    <a:latin typeface="Tahoma" pitchFamily="34" charset="0"/>
                  </a:defRPr>
                </a:lvl9pPr>
              </a:lstStyle>
              <a:p>
                <a:pPr algn="l" eaLnBrk="1" hangingPunct="1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altLang="it-IT" sz="1000" dirty="0">
                    <a:solidFill>
                      <a:srgbClr val="254061"/>
                    </a:solidFill>
                  </a:rPr>
                  <a:t>Capacity</a:t>
                </a:r>
              </a:p>
              <a:p>
                <a:pPr algn="l" eaLnBrk="1" hangingPunct="1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altLang="it-IT" sz="1000" dirty="0">
                    <a:solidFill>
                      <a:srgbClr val="254061"/>
                    </a:solidFill>
                  </a:rPr>
                  <a:t>Speed of settlement</a:t>
                </a:r>
              </a:p>
              <a:p>
                <a:pPr algn="l" eaLnBrk="1" hangingPunct="1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altLang="it-IT" sz="1000" dirty="0">
                    <a:solidFill>
                      <a:srgbClr val="254061"/>
                    </a:solidFill>
                  </a:rPr>
                  <a:t>Cost of processing</a:t>
                </a:r>
              </a:p>
              <a:p>
                <a:pPr algn="l" eaLnBrk="1" hangingPunct="1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altLang="it-IT" sz="1000" dirty="0">
                    <a:solidFill>
                      <a:srgbClr val="254061"/>
                    </a:solidFill>
                  </a:rPr>
                  <a:t>Cost of credit and liquidity management</a:t>
                </a:r>
              </a:p>
              <a:p>
                <a:pPr algn="l" eaLnBrk="1" hangingPunct="1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en-US" altLang="it-IT" sz="1000" dirty="0">
                    <a:solidFill>
                      <a:srgbClr val="254061"/>
                    </a:solidFill>
                  </a:rPr>
                  <a:t>Reconciliation </a:t>
                </a:r>
                <a:r>
                  <a:rPr lang="en-US" altLang="it-IT" sz="1000" b="0" dirty="0">
                    <a:solidFill>
                      <a:srgbClr val="254061"/>
                    </a:solidFill>
                  </a:rPr>
                  <a:t>(transparency and speed)</a:t>
                </a:r>
              </a:p>
              <a:p>
                <a:pPr algn="l" eaLnBrk="1" hangingPunct="1"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it-IT" altLang="it-IT" sz="1000" dirty="0" err="1" smtClean="0">
                    <a:solidFill>
                      <a:srgbClr val="254061"/>
                    </a:solidFill>
                  </a:rPr>
                  <a:t>Interoperability</a:t>
                </a:r>
                <a:r>
                  <a:rPr lang="it-IT" altLang="it-IT" sz="1000" dirty="0" smtClean="0">
                    <a:solidFill>
                      <a:srgbClr val="254061"/>
                    </a:solidFill>
                  </a:rPr>
                  <a:t> with </a:t>
                </a:r>
                <a:r>
                  <a:rPr lang="it-IT" altLang="it-IT" sz="1000" dirty="0" err="1" smtClean="0">
                    <a:solidFill>
                      <a:srgbClr val="254061"/>
                    </a:solidFill>
                  </a:rPr>
                  <a:t>other</a:t>
                </a:r>
                <a:r>
                  <a:rPr lang="it-IT" altLang="it-IT" sz="1000" dirty="0" smtClean="0">
                    <a:solidFill>
                      <a:srgbClr val="254061"/>
                    </a:solidFill>
                  </a:rPr>
                  <a:t> </a:t>
                </a:r>
                <a:r>
                  <a:rPr lang="it-IT" altLang="it-IT" sz="1000" dirty="0" err="1" smtClean="0">
                    <a:solidFill>
                      <a:srgbClr val="254061"/>
                    </a:solidFill>
                  </a:rPr>
                  <a:t>procedures</a:t>
                </a:r>
                <a:r>
                  <a:rPr lang="it-IT" altLang="it-IT" sz="1000" dirty="0" smtClean="0">
                    <a:solidFill>
                      <a:srgbClr val="254061"/>
                    </a:solidFill>
                  </a:rPr>
                  <a:t>/</a:t>
                </a:r>
                <a:r>
                  <a:rPr lang="it-IT" altLang="it-IT" sz="1000" dirty="0" err="1" smtClean="0">
                    <a:solidFill>
                      <a:srgbClr val="254061"/>
                    </a:solidFill>
                  </a:rPr>
                  <a:t>systems</a:t>
                </a:r>
                <a:r>
                  <a:rPr lang="it-IT" altLang="it-IT" sz="1000" dirty="0" smtClean="0">
                    <a:solidFill>
                      <a:srgbClr val="254061"/>
                    </a:solidFill>
                  </a:rPr>
                  <a:t> </a:t>
                </a:r>
                <a:endParaRPr lang="it-IT" altLang="it-IT" sz="1000" dirty="0">
                  <a:solidFill>
                    <a:srgbClr val="254061"/>
                  </a:solidFill>
                </a:endParaRPr>
              </a:p>
            </p:txBody>
          </p:sp>
          <p:sp>
            <p:nvSpPr>
              <p:cNvPr id="18" name="CasellaDiTesto 2"/>
              <p:cNvSpPr txBox="1">
                <a:spLocks noChangeArrowheads="1"/>
              </p:cNvSpPr>
              <p:nvPr/>
            </p:nvSpPr>
            <p:spPr bwMode="auto">
              <a:xfrm>
                <a:off x="5160963" y="1440721"/>
                <a:ext cx="2663825" cy="410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300" dirty="0" smtClean="0">
                    <a:solidFill>
                      <a:srgbClr val="990000"/>
                    </a:solidFill>
                    <a:latin typeface="Tahoma" pitchFamily="34" charset="0"/>
                  </a:rPr>
                  <a:t>‘Micro’ issues: efficiency</a:t>
                </a:r>
                <a:endParaRPr lang="en-US" altLang="it-IT" sz="1300" dirty="0">
                  <a:solidFill>
                    <a:srgbClr val="99000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19" name="Gruppo 18"/>
          <p:cNvGrpSpPr/>
          <p:nvPr/>
        </p:nvGrpSpPr>
        <p:grpSpPr>
          <a:xfrm>
            <a:off x="683568" y="1563639"/>
            <a:ext cx="2808312" cy="2160239"/>
            <a:chOff x="660015" y="2144919"/>
            <a:chExt cx="2592287" cy="2592388"/>
          </a:xfrm>
        </p:grpSpPr>
        <p:sp>
          <p:nvSpPr>
            <p:cNvPr id="20" name="Pentagono 19"/>
            <p:cNvSpPr/>
            <p:nvPr/>
          </p:nvSpPr>
          <p:spPr>
            <a:xfrm>
              <a:off x="683567" y="2144919"/>
              <a:ext cx="2568735" cy="2592388"/>
            </a:xfrm>
            <a:prstGeom prst="homePlate">
              <a:avLst>
                <a:gd name="adj" fmla="val 15857"/>
              </a:avLst>
            </a:prstGeom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CasellaDiTesto 2"/>
            <p:cNvSpPr txBox="1">
              <a:spLocks noChangeArrowheads="1"/>
            </p:cNvSpPr>
            <p:nvPr/>
          </p:nvSpPr>
          <p:spPr bwMode="auto">
            <a:xfrm>
              <a:off x="971600" y="2170934"/>
              <a:ext cx="1429936" cy="35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300" dirty="0" smtClean="0">
                  <a:solidFill>
                    <a:srgbClr val="990000"/>
                  </a:solidFill>
                  <a:latin typeface="Tahoma" pitchFamily="34" charset="0"/>
                </a:rPr>
                <a:t>Basic features</a:t>
              </a:r>
              <a:endParaRPr lang="en-US" altLang="it-IT" sz="1300" dirty="0">
                <a:solidFill>
                  <a:srgbClr val="990000"/>
                </a:solidFill>
                <a:latin typeface="Tahoma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60015" y="2496222"/>
              <a:ext cx="2519362" cy="21052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algn="l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r>
                <a:rPr lang="en-US" sz="1000" b="1" dirty="0">
                  <a:solidFill>
                    <a:schemeClr val="accent1">
                      <a:lumMod val="50000"/>
                    </a:schemeClr>
                  </a:solidFill>
                </a:rPr>
                <a:t>Access </a:t>
              </a:r>
              <a:r>
                <a:rPr lang="en-US" sz="900" dirty="0">
                  <a:solidFill>
                    <a:schemeClr val="accent1">
                      <a:lumMod val="50000"/>
                    </a:schemeClr>
                  </a:solidFill>
                </a:rPr>
                <a:t>(restricted/unrestricted)</a:t>
              </a:r>
            </a:p>
            <a:p>
              <a:pPr marL="285750" indent="-285750" algn="l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r>
                <a:rPr lang="it-IT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Components of the </a:t>
              </a:r>
              <a:r>
                <a:rPr lang="it-IT" sz="1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arrangement</a:t>
              </a:r>
              <a:r>
                <a:rPr lang="it-IT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it-IT" sz="900" dirty="0" smtClean="0">
                  <a:solidFill>
                    <a:schemeClr val="accent1">
                      <a:lumMod val="50000"/>
                    </a:schemeClr>
                  </a:solidFill>
                </a:rPr>
                <a:t>(e.g. </a:t>
              </a:r>
              <a:r>
                <a:rPr lang="it-IT" sz="900" dirty="0" err="1" smtClean="0">
                  <a:solidFill>
                    <a:schemeClr val="accent1">
                      <a:lumMod val="50000"/>
                    </a:schemeClr>
                  </a:solidFill>
                </a:rPr>
                <a:t>identification</a:t>
              </a:r>
              <a:r>
                <a:rPr lang="it-IT" sz="900" dirty="0" smtClean="0">
                  <a:solidFill>
                    <a:schemeClr val="accent1">
                      <a:lumMod val="50000"/>
                    </a:schemeClr>
                  </a:solidFill>
                </a:rPr>
                <a:t>, </a:t>
              </a:r>
              <a:r>
                <a:rPr lang="it-IT" sz="900" dirty="0" err="1" smtClean="0">
                  <a:solidFill>
                    <a:schemeClr val="accent1">
                      <a:lumMod val="50000"/>
                    </a:schemeClr>
                  </a:solidFill>
                </a:rPr>
                <a:t>pre-transaction</a:t>
              </a:r>
              <a:r>
                <a:rPr lang="it-IT" sz="900" dirty="0" smtClean="0">
                  <a:solidFill>
                    <a:schemeClr val="accent1">
                      <a:lumMod val="50000"/>
                    </a:schemeClr>
                  </a:solidFill>
                </a:rPr>
                <a:t>, clearing, </a:t>
              </a:r>
              <a:r>
                <a:rPr lang="it-IT" sz="900" dirty="0" err="1" smtClean="0">
                  <a:solidFill>
                    <a:schemeClr val="accent1">
                      <a:lumMod val="50000"/>
                    </a:schemeClr>
                  </a:solidFill>
                </a:rPr>
                <a:t>settlement</a:t>
              </a:r>
              <a:r>
                <a:rPr lang="it-IT" sz="900" dirty="0" smtClean="0">
                  <a:solidFill>
                    <a:schemeClr val="accent1">
                      <a:lumMod val="50000"/>
                    </a:schemeClr>
                  </a:solidFill>
                </a:rPr>
                <a:t>, post </a:t>
              </a:r>
              <a:r>
                <a:rPr lang="it-IT" sz="900" dirty="0" err="1" smtClean="0">
                  <a:solidFill>
                    <a:schemeClr val="accent1">
                      <a:lumMod val="50000"/>
                    </a:schemeClr>
                  </a:solidFill>
                </a:rPr>
                <a:t>settlement</a:t>
              </a:r>
              <a:r>
                <a:rPr lang="it-IT" sz="900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</a:p>
            <a:p>
              <a:pPr marL="285750" indent="-285750" algn="l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r>
                <a:rPr lang="it-IT" sz="1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Factors</a:t>
              </a:r>
              <a:r>
                <a:rPr lang="it-IT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it-IT" sz="1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affecting</a:t>
              </a:r>
              <a:r>
                <a:rPr lang="it-IT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 the </a:t>
              </a:r>
              <a:r>
                <a:rPr lang="it-IT" sz="1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development</a:t>
              </a:r>
              <a:r>
                <a:rPr lang="it-IT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 of the </a:t>
              </a:r>
              <a:r>
                <a:rPr lang="it-IT" sz="1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arrangement</a:t>
              </a:r>
              <a:endParaRPr lang="it-IT" sz="10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 algn="l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r>
                <a:rPr lang="en-US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Automatic </a:t>
              </a:r>
              <a:r>
                <a:rPr lang="en-US" sz="1000" b="1" dirty="0">
                  <a:solidFill>
                    <a:schemeClr val="accent1">
                      <a:lumMod val="50000"/>
                    </a:schemeClr>
                  </a:solidFill>
                </a:rPr>
                <a:t>contract tools (smart contract)</a:t>
              </a:r>
            </a:p>
          </p:txBody>
        </p:sp>
      </p:grpSp>
      <p:sp>
        <p:nvSpPr>
          <p:cNvPr id="23" name="CasellaDiTesto 1"/>
          <p:cNvSpPr txBox="1">
            <a:spLocks noChangeArrowheads="1"/>
          </p:cNvSpPr>
          <p:nvPr/>
        </p:nvSpPr>
        <p:spPr bwMode="auto">
          <a:xfrm>
            <a:off x="107504" y="404978"/>
            <a:ext cx="78488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r>
              <a:rPr lang="it-IT" sz="2000" i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    </a:t>
            </a:r>
            <a:r>
              <a:rPr lang="it-IT" sz="1800" i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The BIS CPMI 2017 </a:t>
            </a:r>
            <a:r>
              <a:rPr lang="it-IT" sz="1800" i="1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framework</a:t>
            </a:r>
            <a:r>
              <a:rPr lang="it-IT" sz="1800" i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   </a:t>
            </a:r>
            <a:endParaRPr lang="en-US" sz="1800" i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4004973" y="3579862"/>
            <a:ext cx="4387601" cy="1356280"/>
            <a:chOff x="4518025" y="4078288"/>
            <a:chExt cx="4386263" cy="2303462"/>
          </a:xfrm>
        </p:grpSpPr>
        <p:sp>
          <p:nvSpPr>
            <p:cNvPr id="25" name="Rettangolo arrotondato 24"/>
            <p:cNvSpPr/>
            <p:nvPr/>
          </p:nvSpPr>
          <p:spPr>
            <a:xfrm>
              <a:off x="4518025" y="4078288"/>
              <a:ext cx="4386263" cy="2303462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CasellaDiTesto 8"/>
            <p:cNvSpPr txBox="1">
              <a:spLocks noChangeArrowheads="1"/>
            </p:cNvSpPr>
            <p:nvPr/>
          </p:nvSpPr>
          <p:spPr bwMode="auto">
            <a:xfrm>
              <a:off x="4567975" y="4548734"/>
              <a:ext cx="3744913" cy="159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algn="l" eaLnBrk="1" hangingPunct="1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altLang="it-IT" sz="1000" dirty="0" smtClean="0">
                  <a:solidFill>
                    <a:srgbClr val="254061"/>
                  </a:solidFill>
                </a:rPr>
                <a:t>Disintermediation of traditional players? </a:t>
              </a:r>
              <a:endParaRPr lang="en-US" altLang="it-IT" sz="1000" dirty="0">
                <a:solidFill>
                  <a:srgbClr val="254061"/>
                </a:solidFill>
              </a:endParaRPr>
            </a:p>
            <a:p>
              <a:pPr algn="l" eaLnBrk="1" hangingPunct="1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altLang="it-IT" sz="1000" dirty="0" smtClean="0">
                  <a:solidFill>
                    <a:srgbClr val="254061"/>
                  </a:solidFill>
                </a:rPr>
                <a:t>Network/scale economies? </a:t>
              </a:r>
            </a:p>
            <a:p>
              <a:pPr algn="l" eaLnBrk="1" hangingPunct="1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altLang="it-IT" sz="1000" dirty="0" smtClean="0">
                  <a:solidFill>
                    <a:srgbClr val="254061"/>
                  </a:solidFill>
                </a:rPr>
                <a:t>Effects of a concentrated market structure?</a:t>
              </a:r>
              <a:endParaRPr lang="en-US" altLang="it-IT" sz="1000" dirty="0">
                <a:solidFill>
                  <a:srgbClr val="254061"/>
                </a:solidFill>
              </a:endParaRPr>
            </a:p>
            <a:p>
              <a:pPr algn="l" eaLnBrk="1" hangingPunct="1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altLang="it-IT" sz="1000" dirty="0" smtClean="0">
                  <a:solidFill>
                    <a:srgbClr val="254061"/>
                  </a:solidFill>
                </a:rPr>
                <a:t>Financial risks </a:t>
              </a:r>
              <a:r>
                <a:rPr lang="en-US" altLang="it-IT" sz="1000" b="0" dirty="0" smtClean="0">
                  <a:solidFill>
                    <a:srgbClr val="254061"/>
                  </a:solidFill>
                </a:rPr>
                <a:t>(e.g. </a:t>
              </a:r>
              <a:r>
                <a:rPr lang="en-US" altLang="it-IT" sz="1000" b="0" dirty="0" err="1" smtClean="0">
                  <a:solidFill>
                    <a:srgbClr val="254061"/>
                  </a:solidFill>
                </a:rPr>
                <a:t>procyclicality</a:t>
              </a:r>
              <a:r>
                <a:rPr lang="en-US" altLang="it-IT" sz="1000" b="0" dirty="0" smtClean="0">
                  <a:solidFill>
                    <a:srgbClr val="254061"/>
                  </a:solidFill>
                </a:rPr>
                <a:t>)</a:t>
              </a:r>
              <a:r>
                <a:rPr lang="en-US" altLang="it-IT" sz="1000" dirty="0" smtClean="0">
                  <a:solidFill>
                    <a:srgbClr val="254061"/>
                  </a:solidFill>
                </a:rPr>
                <a:t>?</a:t>
              </a:r>
              <a:r>
                <a:rPr lang="it-IT" altLang="it-IT" sz="1000" dirty="0" smtClean="0">
                  <a:solidFill>
                    <a:srgbClr val="254061"/>
                  </a:solidFill>
                </a:rPr>
                <a:t> </a:t>
              </a:r>
              <a:endParaRPr lang="en-US" altLang="it-IT" sz="1000" dirty="0">
                <a:solidFill>
                  <a:srgbClr val="254061"/>
                </a:solidFill>
              </a:endParaRPr>
            </a:p>
          </p:txBody>
        </p:sp>
        <p:sp>
          <p:nvSpPr>
            <p:cNvPr id="27" name="CasellaDiTesto 2"/>
            <p:cNvSpPr txBox="1">
              <a:spLocks noChangeArrowheads="1"/>
            </p:cNvSpPr>
            <p:nvPr/>
          </p:nvSpPr>
          <p:spPr bwMode="auto">
            <a:xfrm>
              <a:off x="4805970" y="4078288"/>
              <a:ext cx="3671288" cy="47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200" dirty="0" smtClean="0">
                  <a:solidFill>
                    <a:srgbClr val="990000"/>
                  </a:solidFill>
                  <a:latin typeface="Tahoma" pitchFamily="34" charset="0"/>
                </a:rPr>
                <a:t>‘Macro’ issues: implications for the financial system  </a:t>
              </a:r>
              <a:endParaRPr lang="en-US" altLang="it-IT" sz="1200" dirty="0">
                <a:solidFill>
                  <a:srgbClr val="990000"/>
                </a:solidFill>
                <a:latin typeface="Tahoma" pitchFamily="34" charset="0"/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611560" y="105958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951860"/>
            <a:ext cx="3602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indent="0" eaLnBrk="1" hangingPunct="1"/>
            <a:r>
              <a:rPr lang="it-IT" sz="1400" b="1" dirty="0">
                <a:latin typeface="Calibri" pitchFamily="34" charset="0"/>
              </a:rPr>
              <a:t>4 core </a:t>
            </a:r>
            <a:r>
              <a:rPr lang="it-IT" sz="1400" b="1" dirty="0" err="1">
                <a:latin typeface="Calibri" pitchFamily="34" charset="0"/>
              </a:rPr>
              <a:t>components</a:t>
            </a:r>
            <a:r>
              <a:rPr lang="it-IT" sz="1400" b="1" dirty="0">
                <a:latin typeface="Calibri" pitchFamily="34" charset="0"/>
              </a:rPr>
              <a:t> to be </a:t>
            </a:r>
            <a:r>
              <a:rPr lang="it-IT" sz="1400" b="1" dirty="0" err="1">
                <a:latin typeface="Calibri" pitchFamily="34" charset="0"/>
              </a:rPr>
              <a:t>assessed</a:t>
            </a:r>
            <a:r>
              <a:rPr lang="it-IT" sz="1400" b="1" dirty="0">
                <a:latin typeface="Calibri" pitchFamily="34" charset="0"/>
              </a:rPr>
              <a:t> in DLT </a:t>
            </a:r>
            <a:endParaRPr lang="it-IT" sz="1400" b="1" dirty="0" smtClean="0">
              <a:latin typeface="Calibri" pitchFamily="34" charset="0"/>
            </a:endParaRPr>
          </a:p>
          <a:p>
            <a:pPr marL="355600" indent="0" eaLnBrk="1" hangingPunct="1"/>
            <a:r>
              <a:rPr lang="it-IT" sz="1400" b="1" dirty="0" err="1" smtClean="0">
                <a:latin typeface="Calibri" pitchFamily="34" charset="0"/>
              </a:rPr>
              <a:t>applications</a:t>
            </a:r>
            <a:r>
              <a:rPr lang="it-IT" sz="1400" b="1" dirty="0" smtClean="0">
                <a:latin typeface="Calibri" pitchFamily="34" charset="0"/>
              </a:rPr>
              <a:t> </a:t>
            </a:r>
            <a:r>
              <a:rPr lang="it-IT" sz="1400" b="1" dirty="0">
                <a:latin typeface="Calibri" pitchFamily="34" charset="0"/>
              </a:rPr>
              <a:t>to </a:t>
            </a:r>
            <a:r>
              <a:rPr lang="it-IT" sz="1400" b="1" dirty="0" err="1">
                <a:latin typeface="Calibri" pitchFamily="34" charset="0"/>
              </a:rPr>
              <a:t>payment</a:t>
            </a:r>
            <a:r>
              <a:rPr lang="it-IT" sz="1400" b="1" dirty="0">
                <a:latin typeface="Calibri" pitchFamily="34" charset="0"/>
              </a:rPr>
              <a:t> </a:t>
            </a:r>
            <a:r>
              <a:rPr lang="it-IT" sz="1400" b="1" dirty="0" err="1">
                <a:latin typeface="Calibri" pitchFamily="34" charset="0"/>
              </a:rPr>
              <a:t>systems</a:t>
            </a:r>
            <a:r>
              <a:rPr lang="it-IT" sz="1400" b="1" dirty="0">
                <a:latin typeface="Calibri" pitchFamily="34" charset="0"/>
              </a:rPr>
              <a:t> 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endParaRPr lang="it-IT" sz="1400" i="1" dirty="0">
              <a:latin typeface="Calibri" pitchFamily="34" charset="0"/>
            </a:endParaRP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5947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468314" y="141685"/>
            <a:ext cx="8675687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it-IT" sz="280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9226" name="AutoShape 14" descr="data:image/jpeg;base64,/9j/4AAQSkZJRgABAQAAAQABAAD/2wCEAAkGBxQRERQQEhQUExQXFRIUFRUXGBcVFBgVFhQXFhQUFRQYHSggGBolHRYYITEhJSkrLi4uFx8zODMsNygtLisBCgoKDg0OGxAQGywmICQsNCwsLCwsLCwsLCwsLCwsNCwsLywsLCwsLCwsLCwtLCwsLCwsLCwsLywsLCwsLCwsLP/AABEIAK4BIQMBEQACEQEDEQH/xAAcAAEAAgMBAQEAAAAAAAAAAAAABQYDBAcCAQj/xABEEAACAQICBgcEBwUGBwAAAAAAAQIDEQQhBQYSMVFhEyJBcYGRoTJCscEHFFJTcoLRFkNikvAjY6Kys/EVJDNzwtLh/8QAGgEBAAIDAQAAAAAAAAAAAAAAAAQFAQIDBv/EADMRAAICAQIFAgMIAgIDAAAAAAABAgMEETEFEhMhQVGRcYGxFSJSYaHR4fAyQhTBI0Px/9oADAMBAAIRAxEAPwDuIAAAAAAAAAAAAAAAAAAAAAAAAAAAAAAAAAAAAAAAAAAAAAAAAAAAAAAAAAAAAAAAAAAAAAAAAAAAAAAAAAAAAAAAAAAAAAAAAAAAAAAAAAAAAAAAAAAAAAAAAAAAAAAAAAAAAAAAAAABHad0msNRlVeb9mEftTfsru7XyTON90aa3OWyN663ZNRXkomj9Za1OrGpUqSqRv8A2kXdpxe9xjui1vSjbdYoMfitvVXUf3X+ha24MOn9zdfqdKpzUkpRaaaTTW5p5po9KU56AAAAAAAAAAAAAAAAAAAAAAAAAAAAAAAAAAAAAAAAAAAAAAAAAABzXW7Sv1iu4xd6dJuMeDlunP02V3PieZ4vlc8+lHZb/H+C4wKOWPO/P0IQpywLtqHpW8XhZPOCcqfOF84/lbXhJcD1PCsrq18kt4/qikzaOSfMtmW8tSEAAAAAAAAAAAAAAAAAAAAAAAAAAAAAAAAAAAAAAAAAAAAAAAAQOuGlugo7MHapUvGPGK9+fgnZc2iHnZP/AB6nLzsvid8anqz08eTm6XYjxzbb1Z6Bdj6YMmXC4mVKcasPag1JcH2OL5NNp8mSMa90WKa+fwOV1Stg4v8ArOr6Oxsa9KFWHsyV1xXGL5p3T7j2kJqcVKOzPOyi4vRmybGAAAAAAAAAAAAAAAAAAAAAAAAAAAAAAAAAAAAAAAAAAAAADzUmopybskm23uSWbbAOU6b0m8TWlV932YLhBez4vOT77dh5HiOV17e2y7L9y+xKenDvu9zRIBJAAMGS0ai6V6Oo8PJ9Wo7w5VEs4/mSv3xf2j0HB8rs6ZfFfsVWfR36i+Zfi+KwAAAAAAAAAAAAAAAAAAAAAAAAAAAAAAAAAAAAAAAAAAAAAqGvultmKwsXnNbVTlTvlH8zXlF8Sr4pldKvkjvL6E3Cp558z2RRzyxdFc07rG6U3SpRi2rbUpXava9kk15l1g8LjbDqWPs9kiuyc1wlywNjV/T3Tt05pRmldNX2ZLtye55nLiHD1jpTg9V9Dpi5btfLJdybKomn1O2abTTTTW9NO6a5pq/gb1zlXJSjujWUVJOL2Z1PV3SqxNCNTJTXVqJdk1vtyeTXJo9nj3xurU4+Tz1tbrm4skzucwAAAAAAAAAAAAAAAAAAAAAAAAAAAAAAAAAAfGwDm+nfpHlTqShRimk979PPf4lDLNyLZN1tRj47at/mWSxa4Jc3d+SJn9JGJe5RXgadXJf/ALH7L9jfpUr/AF/VmCX0hYp+9FeBrrkebZfp+xnkq/Av1MUte8W/3lv67xpb5sl7jSv8KLxqZrBVngquKxUrxhKSg7Wk0kslxbk7LmWuLOUanKyWqXlkK+Kc0ooqmKxEqs5VZ5zm9p8F2KK5JJLwPM5N7vtc38vgXNNargor+sxWI51KbrJoKo6sqtOLnGebS3p2s8uB6Ph+fWqlXN6NezKjLxZublFa6nzRGDeEUsVXWzaLjCHvSlL4bvjwGXdHLaoqevlvwkKK3QnbP5LyY/2urfYpfyy/9jb7Go9X+n7GPtC30Rv6H1mnVrQpVIQSk2rq6d7NrJt9q9SNlcLrrqc4N9jtRmynNRktzoGq2lPq9dXdqdS0J8E79Sfg3Z8pX7DjwrJ6dnTltL6/yb51PNHnW6+h0s9MU4AAAANTSmIdOlKUbKWSV81dvgaWKTi+V6M2jpr32PujK7nSjKVnLc7ZK6dtwr5lFcz1Ylpr22No3NQAAAAAAAAAAAAAAAAfGzGoPPSLia88fUzozHUxUY736M5zya4bs2jXKWxp1tN048X3W/UhWcWpj6v2JEcKyRp1dZordBvvdvkRJ8eiv8Yfr/8ASRHhsnuzFHWjPOnl22efwzOUePvm+9Dt+T7m74X27S7/AAM+tWlo0sHOqn7UdmL/ABLN/wAt/ItMzIX/AB+aD/y7L5/wQ8ep9XSXjf5H58qYlyk5drbb8ewgRgox0Jjlq9TewdBzdu05TsUEbRg2btbAbK3q/A5wyFI3lW0aUYtyUYq7bSSW9tuyS8SUvyODZ0TTVRUqdHR8HeNCMXVa3SrNXfk233yXA14ldyQWPH5jDr5pO1/IiSkLIAH0ApOutWbrRg8oKKcObftN88rf7npODwgqnJb69yoz5S50nsV4tyAbP12bnCo3tShs2bzb2XeKfa+Bx6MFCUEuz/7OnUlzKXlHRMDKpKmnWUVJrOKvZJ9ju3dnkL1XGelTei8l9W5OOs9zpmpeluno9HN3qUrRlffKPuT8UrPnFnqcHJ69Sb3XZlLk09KenjwWEmEcAAArOuGPcOjpxtneTv5R/wDLyKbiufPGcVXpq/UsMHFjdq5bIyan41zjOD3xafhJW+XqbcKzp5Kkp7r09DXNxo0tcuzLEW5BAAAAAAAAAAAAAAAPjAKfidPVFiKkHlsuUVG2SSe/v58zyeRxHIryZa7Lsl/38S6qw6p0xa33FXSk5e8zjPiFs95HSOLCPg06mIb7SHO6T3ZIjWka8pnBzOyiedo01M6AGSB15xk1hY07vYUmu7azz5ZPzfEtcC2U9KpPtHVr5kLIrUdZrd7nP8GnJ2W8tZ9kQ4nQ9VqipQlDq7M7KeS2mln7Tz8Nx3xcdcjnbs/D9Djfb95RhuixY6EdhJwU6c45Sv1XyXBr0I+ZxOFSSjXrF+fHyOmPhubbctGvBStF4P6tipVZq8aK6SnfNTm7qj5O83/2mMe+EodXTsvH5+EZuqknyepjweObqNybe0223vu3e753efeV16c25Pcl16R7IlCKdxcAXAIbWnAdLRckuvC8lxa95eWfgix4ZkdK3R7PsRMynnhqt0UqFSHRyi4XndOM72sveTXbuy72elcZ86afbyinTjytNd/UwWOhodH0HVcsPSlJttxV2977Mzx+bBRvmltqX+O3KqLfoSeidM/VcVGor2XVmuMJe0u9ZNc4pdp1wL3RYm9nv+/yOeVV1IaLdbHXaVRSipRaaaTTW5p5po9WUh7AABT9PUo1a8m75Whv+zv9WyBk8PpyJ8009dtyVTlWVR5YmXVulGnWyv1ouPzXwM4uBVjScoa9/wAzF+VO5aSLWTiMAAAAAAAAAAAAAAAACja7YPo60cRFZTyl+OK+cf8AKzzXGsbSSsXnf4ot+HXduR+DShUurnntS10DZhsIxVJ2NH3N0ac9IRTs3mdVRNrU0dkdjap1Uzk01ub7mPSOEValOlLdJWvwfY/B2Z2ptdc1NeDnOHNFo5PGs6FWUJq0oy2WuadvI9XGKsSa2ZTSbg3ruWfR+kU1a5txGT6agvO/wNMSK53Jlz1e0ooR2J9aDabXBrdKPCQwMWNVXNZ576PZfyMq52T0j8PiRus+lekqtQ60IXjF2aT+1K3Pd3LmQ+IXqyfJF9l9f4/ckYlXJHme7/v6lYcGndIiapnfRk1ha+1FN9xGmtGdovVGWVRJNtpJZtvJJcWzVJyeiMtpLVmOli4Th0kZRcM+tfJW33fYbypnGXJJd/Q1jZFx5k+xC18dUxbdPD9Sksp1nlf+GH9eXbZV0VYiU7+8vEfT4kOVs7ny19l5f7FVweGUq0aU3sXnsSfane1vPLxL621xqdkVr21KyENZqMuxLa2YeNN0YQVoqEsvFZviyv4XbKxTlJ99f+iVmwUHGMfQsWr0v+Wpfh+DZUcQWmTP4k/Ff/hifKkLtu7zdzgpHXQ6L9HWmdqDwk31oJyp84X60fyt+UlwPQ8NyepXyPeP0KnMp5Jcy2f1LqWZDMOLrqnTnUe6MZSfdFXNLJqEXJ+DaMeZpI5wtIVN7abeby7XvPI/bOSvK9i++z6fR+5nwulJRnCTtZSi3l2J5+htDjWRzLm00179vBrLh1XK9NdfidFR65FCfTIAAAAAAAAAAAAAAAI/T2j/AKxQnT9614cprOP6dzZGyqFdU4e3xOtNnTmpHPNH1MnF5Ndj380eFti4yPTQeqNw5GxXdc9IyoULw9qTUU/Am8PoVtv3tkccmxwh2OeUsdV2r7cr956F1w000KpTlqXDV/TDfVlvKjKxk1qidRc/Jb6VS6uU+mj0J25z/wCkrRFpxxMVlPqT/Gl1X4pW/Kj0XCMnWLre67r4FXnVd+dFSw9SUd0n4lrZpPchQXLsXLVjGzqqTeSjkn/Fvdu5NPvlHiaZmQoU6+fHx/jczRU5WdycUEecfctkfbIwZPGIrxpxc5O0Yq7N665WSUY7s1lJRjzPYoWl9MVMQ+t1YLdBbu9/aZ6rFwq8ddu79f7sUl+RK199vQ0qVVrq5uDacoXaUrcbfEkygn38+H6HGMtO3j0L/ojGU6lNdFZJK2xuceTXzPKZVNtdj6m/r6l5RZCcfuexWNbMN0dbpFkp590lv+T8y64Zd1KeR+PoV2bXy2cy8/U86dquphaWKvfcpcU3lJfzKxxxNab51L+/1HS//wAlUZm1qvjNuhbN7MpJ23Z9ZfEjcQg+tzPz/wDDtiyXT09CXhNcmQtGSTa0bj5UKsKsGlKMk1w4NPk02nybOtFrqsU1/Uc7YKyLiztujcbGvShWh7M1dcVxi+ad0+49TCSlFSWzKRpp6M1dY5LoXB++1Hw3v4epiyEZxcZbMzCTjJNFTeBhwfmysfB8V+H7kxcQv9f0PqwEOD8zC4Ni+j9zP2hd6r2LroyptUoP+FLyy+RaxSS0RBb1eptGxgAAAAAAAAAAAAAAAAHPdasF0GJ6RLqVby/N769U/wAx5TjGNyWcy2l3+Zd8Pu5ocr3RgTuUJZlc16w23hlL7M4vwd4/MtODtf8AI5X5RDz0+lqvDKLTwzdrK+eS7T0N1Th3WxV12KXZ7k1RwkaKvOX9p2Qjnb8T+RAno0SYvv2LZoPF7cV3FHlV8stSyplqjc0rgI4ijOjNZSXk1nF+aRzx7nTYprx9DNtfPBxK5S1CkkmoRa3p2v8AE93BRlFSjs+55uTkm09zPQoqC2ErbLcbbtzd8ubu/G3YjzvEbXK5xey7L9/mWuJBKvVeTJcgakkWM6mdCE0joOpXfXrScb3UbJRXDJb+9llj59dK+7Ba+vkh24srH96Rqfsf/ePyRI+2X+E5fZy9T7+x394/JD7af4R9nL1PsdULNNVZJrc0kmu5mr4xzLRwRlcP0eqkyWx2i1VpKFVuVrPa966VtrLtIFOVKqzmr7a+CVOhTjyyMMdG0uh6C0nB8pX33ve3E3eVa7er21NVTBQ6fgyaK0ZTw8XGmmk3d33t7jnkZM7pazNqqY1rSJtToRe9L5nFTaOjijysNDgviZ6j9Ryou/0b42SnUw2+Gz0q4RldRa7pZO38L4l9wm2UoOL2W3z8FXnwipKS8mzrlj5fWIUotpQp7UuDlOVlfuUP8RH4vm2UzjGt6ep1wMaFkW5rUhljp8V5FYuM5S8r2Jj4fR6fqe/r8+XkZ+2sr8vYfZ1P5+5atT8W505xk7uMr+Ell6plzwjMnkQl1Hq0/wBGV2fjxqkuVdmiwFwQAAAAAAAAAAAAAAAAAVbXyvDoVTavO6nHlbJ+abVik4zfCMI1td29fgWPD6pOTn4X6lWwNW8bcDytkdJF3F6o9Y7DKrTnTe6UWv0Zmm11TU14eosgpxcX5OdQouEnF5Si2n3rI93CUbYKS2aPMyi4S08o8ShsysVF9fJJxJ9cuaOpPau1mp7PHMq8uOsdSbQ9GXFFUTCx6s1Y1ISoz3xzj2PZbzXg/wDMj1XA8rnrdMt47fD+Ck4lTyzVi2f1MlfUzCzbk4Ntu7blN5+LLx1xe6K5Ta2NaWomF+7XmzXow/CvYz1JerMctQ8P92jHQr/CvYz1JerMb1Dofdr1MdCv8K9h1JerPP7CUPu16joV/hXsOpL1Z8eotH7teo6Ff4V7GerL1Y/YWh92vUdCv8K9jHUl6sLUah92vUdCv8K9h1JerPS1Gofdr1M9Gv8ACvYdSXqe1qJh/u16melD0XsOpL1MkdRcP92vN/qOlD0Rjnl6maGpGFW+HrL9TPTj6GOd+psaPwuDwjfRtRb32lKW7jmyLPOxano5r+/A6qi2XflZEaQhCrVnUaTu8nubSyj6IzdiUZH3px1/MzXkWVdos1f+Hw5+ZEfBsV+H7ndcQuXp7HuOjYc/Mx9iY35+/wDBn7Ru/L2JjVynGnUcVltJ881mvmTcXDqx9emtNSNdkTt/zexZCYcD6AAAAAAAAAAAAAACL0npeNKSgneVm3yVsr8+RFllwV6pW77v8l/J2jRJ1ux7FA1hx23Pab5epUcXqbshP8tCwwJ6QlEjtG4jP+txS319iwrl3JsgkgrWs2jet08Vvsp/KXyPRcGzEv8AwS+X7FVxDH/9i+ZA4ynlGXh818yyz49lIiY0u7RsaMdpxfNFLctYtFjXuX3YaSvwv4FRytJNk3mTfYy4DFOlUjUXY81xi8pLyO2HkvHvjZ48/A55FXVrcf7qdAhJNJrNPNPk9x79NNao8w012Z6MmAAAAAAAAAAAeK1VQTlJpJb29xpOyNcXKT0SMxi5PRbkHjdZEsqUXJ/allHy3v0KHJ4/XHtStfzfZfuWVPDZPvY9PqQeJxtat7cns/ZWS8lv8SjuzsjI/wA5dvRdkWNdFNX+K7+prVKTtZPZOHwOuqPmDo2tBVHGyst7RKx8q1S0VrXu0craoaauCZt1qNSH7yD8Hf1iiZLOy61r1Yv5fwiNGjHn/o1/fiYFiZ/aXkjk+M5X4l7HX/g0ej9z7GrO6e28uGXwI9mfkW/5WP5dvodFj0w2ibkMfVW6pPzb+Ijm5Edpv3Obx6n/AKo2Kel6y9+/el+h1jxbLj/vr8Uv2OUsOn0M+j9YnKvChJxbltbsrWi3vvyLXh3Esm+1Qmk166EXIxIVwckWU9CVwAAAAAAAABo6S0lGlF3avw/U15lsZ0OX4/ST23Ju7u7+O88hjc1WT1J76vUvreWdPLH07ENj8en2npcmlXV6exUU2OuWpH4LSajVV3k3s+e71KK2huD9UWcLFqXfB1NqPcUVkeVllF6ozSimmnmnk0axbT1Qa17Fe0roOWXRraje9u1clxLv7U6tShZuvPqV/wDwuSblHb0Gh9Cyc05rZjdX7iLO6MnpqdlBruXLS2KVSd4q0UlGK5I1z8iN1msFoktF8hi1OuP3t33ZHsrmTC2aq4zbpum98N34Xu8s15HsOCZXVp6b3j9PH7FBxGnks5ls/qTpdFeAAAAAAAAAACP07o94ihOjGfR7Vutba3NNZXXajlfTG6DhLZm9c3CSkilVNTMdH2K9KfjVpfDaKmXBo+JfoTVnvzEwS0LpOHuKf4asZf6qRwlwefhr2Oizq/KZglLSEPbwtV/khP8A0mcJcIuWyR0WZV6swS0zUj/1MPUhzdKtD1asRpcLtX+j+R2WVW/9jytaKLdm0nwdRX8miPPCn5TOkbo+Gjap6Xovtl6P5kd4vxOisbNmlpCjv2reD+Rr0HHYOTZn/wCI0rX2vRmOSRrozSp162Ll0eGjaN7Sm/ZXj2vki0wuFzu+9Lsv7sR7smFXZd2XHV/Vmnhus+vVe+b39y4Lkepx8aumPLBFRbdKx6yZPEg5AAAAAAAAiNY9Mxw1Nu6237K+bREzbp1UuUF3O+PXGdijLY5TpLWX2ryu22737XvK/hUpRUoz3b11JebFNpx2S0KnjNPKUtmL2pPdFZyfclmdr8NSnzx8nOq/SPKzLQ0LpDEK9LCV2uM49EvOrspkqmEorlZxscW9USmE+i/SFXOrPD0F27VRzmvCnFr/ABG8qU+5qrGi0xwU8JONGpNVGox/tEtlSys5bN3bNPt7DyfEsXpWNLbdF3h3c8NTeKkmjaMpg97RvzGNDy5GrZnQ83NNTJv6v4hwxELe89h9z/8Atn4Fnwi2UMqOnnsyHn1qVL18dy9nuDzgAAAAAAAAAAAAAAAAABiq4aE8pQjLvSfxAI3EarYKpnLC4dvj0cE/NI1cIvdGVJrZmjW1EwMv3Mofgq1YekZ2OTxqnvFexurrF5Z4p6hYNO9qrXB1qjXj1szRYVCevKjZ5FrWnMWHCYSFKKhTioRWSSViSkcTOZAAAAAAAAPM3ZAHLdZ9U8VXqyqfWbwbbUNmzSbuo7V3u3bjiq/u8r7nTm76oiqGrcKPt4WjVfa5udRfyzbj6GI1xjsjLnJ7sk6GmqlFbNKjTpLhTjGC8oo6Gp9lrPW7UNRoY5azz7TGoNLFaY6Vx2t63Pv/ANkV3E6OpVzLeP0JeHZyT0ezJfC1dqKfgeNnHR6F+nqjKzQ2NafU7XyN19412PH1l9vl2m3IvA1NeGkJ1J9FQh0s+1R9mP45vKPx5E/F4VZd32XqyLdmwr7bstWrertWnNV69S8+yEMoRvvzebfkemxOH1Y3eK7+pT35U7t9vQucSeiIfTIAAAAAAAAAAAAAAAAAAAAAAAAAAAAAAAAAMdVGDKNGvTMGSLxGFT7ACMxOAXAwCKxGjuQBG4jR3IwZI3EYOxhrUG7ozGbL2ZduX6M8fxDEdc2l8V8C/wAW/nim/wCsmnIqSaRuL0gnLoqadWp9iCu13vdHxLHD4dde9UtF6vYjX5Vde77kpovU2rWtLFS2Iv8Ac03m+U5733I9Li8Lqp7vu/74Ke7Nss7Lsi7aN0VToxUKUIwiuxKxZpELUkIwsZ0MHsyAAAAAAAAAAAAAAAAAAAAAAAAAAAAAAAAAAAGgDHKlcxoZ1MFTC3A1Nepo+5gGrV0VfsBk1Kugm+wDU0a+q0pbkY0GpD6Q1Cr1F1JKL7G/mjjdjRt/yOldzhsZNFfR7iXlisW3Be5TybXBz3+pHhwzHjLm5VqdZZtrXLr2LtonQNHDR2KUFFclm+bfaT1HQitkkoJGxg9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4535488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53617" y="1228237"/>
            <a:ext cx="7705080" cy="8348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r>
              <a:rPr lang="it-IT" sz="2400" dirty="0" smtClean="0">
                <a:solidFill>
                  <a:srgbClr val="002060"/>
                </a:solidFill>
              </a:rPr>
              <a:t>DLT </a:t>
            </a:r>
            <a:r>
              <a:rPr lang="it-IT" sz="2400" dirty="0" err="1" smtClean="0">
                <a:solidFill>
                  <a:srgbClr val="002060"/>
                </a:solidFill>
              </a:rPr>
              <a:t>applications</a:t>
            </a:r>
            <a:r>
              <a:rPr lang="it-IT" sz="2400" dirty="0" smtClean="0">
                <a:solidFill>
                  <a:srgbClr val="002060"/>
                </a:solidFill>
              </a:rPr>
              <a:t> in the </a:t>
            </a:r>
            <a:r>
              <a:rPr lang="it-IT" sz="2400" dirty="0" err="1" smtClean="0">
                <a:solidFill>
                  <a:srgbClr val="002060"/>
                </a:solidFill>
              </a:rPr>
              <a:t>financial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system</a:t>
            </a:r>
            <a:r>
              <a:rPr lang="it-IT" sz="2400" dirty="0" smtClean="0">
                <a:solidFill>
                  <a:srgbClr val="002060"/>
                </a:solidFill>
              </a:rPr>
              <a:t>: </a:t>
            </a:r>
            <a:r>
              <a:rPr lang="it-IT" sz="2400" dirty="0" err="1" smtClean="0">
                <a:solidFill>
                  <a:srgbClr val="002060"/>
                </a:solidFill>
              </a:rPr>
              <a:t>relevant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features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87748" y="3167827"/>
            <a:ext cx="7705080" cy="83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r>
              <a:rPr lang="it-IT" sz="2400" dirty="0" smtClean="0">
                <a:solidFill>
                  <a:srgbClr val="002060"/>
                </a:solidFill>
              </a:rPr>
              <a:t>The </a:t>
            </a:r>
            <a:r>
              <a:rPr lang="it-IT" sz="2400" dirty="0" err="1" smtClean="0">
                <a:solidFill>
                  <a:srgbClr val="002060"/>
                </a:solidFill>
              </a:rPr>
              <a:t>regulators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approach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648777" y="339502"/>
            <a:ext cx="3275855" cy="637580"/>
          </a:xfrm>
          <a:prstGeom prst="rect">
            <a:avLst/>
          </a:prstGeom>
          <a:noFill/>
          <a:ln w="12700" cap="rnd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AGENDA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27837" y="2170734"/>
            <a:ext cx="576064" cy="834838"/>
          </a:xfrm>
          <a:prstGeom prst="rect">
            <a:avLst/>
          </a:prstGeom>
          <a:solidFill>
            <a:srgbClr val="0066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87748" y="2182452"/>
            <a:ext cx="7705080" cy="83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r>
              <a:rPr lang="it-IT" sz="2400" dirty="0" smtClean="0">
                <a:solidFill>
                  <a:srgbClr val="002060"/>
                </a:solidFill>
              </a:rPr>
              <a:t>DLT and market </a:t>
            </a:r>
            <a:r>
              <a:rPr lang="it-IT" sz="2400" dirty="0" err="1" smtClean="0">
                <a:solidFill>
                  <a:srgbClr val="002060"/>
                </a:solidFill>
              </a:rPr>
              <a:t>structure</a:t>
            </a:r>
            <a:r>
              <a:rPr lang="it-IT" sz="2400" dirty="0" smtClean="0">
                <a:solidFill>
                  <a:srgbClr val="002060"/>
                </a:solidFill>
              </a:rPr>
              <a:t>: </a:t>
            </a:r>
            <a:r>
              <a:rPr lang="it-IT" sz="2400" dirty="0" err="1" smtClean="0">
                <a:solidFill>
                  <a:srgbClr val="002060"/>
                </a:solidFill>
              </a:rPr>
              <a:t>competition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</a:rPr>
              <a:t>monopoly</a:t>
            </a:r>
            <a:r>
              <a:rPr lang="it-IT" sz="2400" dirty="0" smtClean="0">
                <a:solidFill>
                  <a:srgbClr val="002060"/>
                </a:solidFill>
              </a:rPr>
              <a:t> or </a:t>
            </a:r>
            <a:r>
              <a:rPr lang="it-IT" sz="2400" dirty="0" err="1" smtClean="0">
                <a:solidFill>
                  <a:srgbClr val="002060"/>
                </a:solidFill>
              </a:rPr>
              <a:t>what</a:t>
            </a:r>
            <a:r>
              <a:rPr lang="it-IT" sz="2400" dirty="0" smtClean="0">
                <a:solidFill>
                  <a:srgbClr val="002060"/>
                </a:solidFill>
              </a:rPr>
              <a:t> else? 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47316" y="3157972"/>
            <a:ext cx="576064" cy="834838"/>
          </a:xfrm>
          <a:prstGeom prst="rect">
            <a:avLst/>
          </a:prstGeom>
          <a:solidFill>
            <a:srgbClr val="0066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47317" y="1228238"/>
            <a:ext cx="576064" cy="8348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r>
              <a:rPr lang="it-IT" sz="2400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69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085"/>
            <a:ext cx="1296144" cy="9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-36512" y="1203598"/>
            <a:ext cx="9305912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13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marL="355600" indent="0" eaLnBrk="1" hangingPunct="1"/>
            <a:r>
              <a:rPr lang="it-IT" sz="10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355600" indent="0" eaLnBrk="1" hangingPunct="1"/>
            <a:r>
              <a:rPr lang="it-IT" sz="1800" i="1" dirty="0" err="1" smtClean="0">
                <a:solidFill>
                  <a:srgbClr val="FF0000"/>
                </a:solidFill>
                <a:latin typeface="Calibri" pitchFamily="34" charset="0"/>
              </a:rPr>
              <a:t>Demand</a:t>
            </a:r>
            <a:r>
              <a:rPr lang="it-IT" sz="1800" i="1" dirty="0" smtClean="0">
                <a:solidFill>
                  <a:srgbClr val="FF0000"/>
                </a:solidFill>
                <a:latin typeface="Calibri" pitchFamily="34" charset="0"/>
              </a:rPr>
              <a:t> and </a:t>
            </a:r>
            <a:r>
              <a:rPr lang="it-IT" sz="1800" i="1" dirty="0" err="1" smtClean="0">
                <a:solidFill>
                  <a:srgbClr val="FF0000"/>
                </a:solidFill>
                <a:latin typeface="Calibri" pitchFamily="34" charset="0"/>
              </a:rPr>
              <a:t>supply</a:t>
            </a:r>
            <a:r>
              <a:rPr lang="it-IT" sz="18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800" i="1" dirty="0" err="1" smtClean="0">
                <a:solidFill>
                  <a:srgbClr val="FF0000"/>
                </a:solidFill>
                <a:latin typeface="Calibri" pitchFamily="34" charset="0"/>
              </a:rPr>
              <a:t>factors</a:t>
            </a:r>
            <a:r>
              <a:rPr lang="it-IT" sz="1800" i="1" dirty="0" smtClean="0">
                <a:solidFill>
                  <a:srgbClr val="FF0000"/>
                </a:solidFill>
                <a:latin typeface="Calibri" pitchFamily="34" charset="0"/>
              </a:rPr>
              <a:t> for </a:t>
            </a:r>
            <a:r>
              <a:rPr lang="it-IT" sz="1800" i="1" dirty="0" err="1" smtClean="0">
                <a:solidFill>
                  <a:srgbClr val="FF0000"/>
                </a:solidFill>
                <a:latin typeface="Calibri" pitchFamily="34" charset="0"/>
              </a:rPr>
              <a:t>fintech</a:t>
            </a:r>
            <a:r>
              <a:rPr lang="it-IT" sz="18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800" i="1" dirty="0" err="1" smtClean="0">
                <a:solidFill>
                  <a:srgbClr val="FF0000"/>
                </a:solidFill>
                <a:latin typeface="Calibri" pitchFamily="34" charset="0"/>
              </a:rPr>
              <a:t>innovations</a:t>
            </a:r>
            <a:r>
              <a:rPr lang="it-IT" sz="18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355600" indent="0" eaLnBrk="1" hangingPunct="1"/>
            <a:endParaRPr lang="it-IT" sz="1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</a:rPr>
              <a:t>1)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</a:rPr>
              <a:t>Regulatory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i="1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it-IT" sz="1700" i="1" dirty="0" err="1">
                <a:solidFill>
                  <a:schemeClr val="tx1"/>
                </a:solidFill>
                <a:latin typeface="Calibri" pitchFamily="34" charset="0"/>
              </a:rPr>
              <a:t>economic</a:t>
            </a:r>
            <a:r>
              <a:rPr lang="it-IT" sz="1700" i="1" dirty="0">
                <a:solidFill>
                  <a:schemeClr val="tx1"/>
                </a:solidFill>
                <a:latin typeface="Calibri" pitchFamily="34" charset="0"/>
              </a:rPr>
              <a:t> pressure on the </a:t>
            </a:r>
            <a:r>
              <a:rPr lang="it-IT" sz="1700" i="1" dirty="0" err="1">
                <a:solidFill>
                  <a:schemeClr val="tx1"/>
                </a:solidFill>
                <a:latin typeface="Calibri" pitchFamily="34" charset="0"/>
              </a:rPr>
              <a:t>financial</a:t>
            </a:r>
            <a:r>
              <a:rPr lang="it-IT" sz="17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</a:rPr>
              <a:t>industry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it-IT" sz="1700" i="1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increased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smtClean="0">
                <a:solidFill>
                  <a:schemeClr val="tx1"/>
                </a:solidFill>
                <a:latin typeface="Calibri" pitchFamily="34" charset="0"/>
              </a:rPr>
              <a:t>kap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</a:rPr>
              <a:t>constraints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</a:rPr>
              <a:t>liquidity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</a:rPr>
              <a:t>ratios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</a:rPr>
              <a:t>, credit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</a:rPr>
              <a:t>concentration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</a:rPr>
              <a:t>ratios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,…</a:t>
            </a:r>
          </a:p>
          <a:p>
            <a:pPr marL="355600" indent="0" eaLnBrk="1" hangingPunct="1"/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increased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competition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technology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low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interest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</a:rPr>
              <a:t>rates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</a:rPr>
              <a:t>, …</a:t>
            </a:r>
          </a:p>
          <a:p>
            <a:pPr marL="355600" indent="0" eaLnBrk="1" hangingPunct="1"/>
            <a:endParaRPr lang="it-IT" sz="1700" b="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 pressure 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on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profits</a:t>
            </a:r>
            <a:endParaRPr lang="it-IT" sz="1700" b="0" i="1" dirty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eaLnBrk="1" hangingPunct="1">
              <a:buFont typeface="Wingdings"/>
              <a:buChar char="à"/>
            </a:pP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incentives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for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tech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innovations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that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generate </a:t>
            </a:r>
            <a:r>
              <a:rPr lang="it-IT" sz="17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new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revenues</a:t>
            </a:r>
            <a:r>
              <a:rPr lang="it-IT" sz="17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/reduce </a:t>
            </a:r>
            <a:r>
              <a:rPr lang="it-IT" sz="17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costs</a:t>
            </a:r>
            <a:endParaRPr lang="it-IT" sz="1700" b="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endParaRPr lang="it-IT" sz="1700" b="0" i="1" dirty="0">
              <a:solidFill>
                <a:srgbClr val="FF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2)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Shifting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consumers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preferences</a:t>
            </a:r>
            <a:endParaRPr lang="it-IT" sz="170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endParaRPr lang="it-IT" sz="170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it-IT" sz="1600" dirty="0">
              <a:solidFill>
                <a:srgbClr val="FF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endParaRPr lang="it-IT" sz="1600" i="1" dirty="0">
              <a:solidFill>
                <a:srgbClr val="FF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endParaRPr lang="it-IT" b="0" dirty="0">
              <a:solidFill>
                <a:srgbClr val="FF0000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dirty="0">
              <a:solidFill>
                <a:srgbClr val="006699"/>
              </a:solidFill>
              <a:latin typeface="Calibri" pitchFamily="34" charset="0"/>
            </a:endParaRPr>
          </a:p>
          <a:p>
            <a:pPr marL="355600" indent="0" algn="ctr" eaLnBrk="1" hangingPunct="1"/>
            <a:endParaRPr lang="it-IT" sz="2000" dirty="0">
              <a:solidFill>
                <a:srgbClr val="006699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sz="20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0744" y="483431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DLT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applications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 in the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financial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landscape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: the </a:t>
            </a:r>
            <a:r>
              <a:rPr lang="it-IT" b="1" i="1" dirty="0" err="1" smtClean="0">
                <a:solidFill>
                  <a:srgbClr val="FF0000"/>
                </a:solidFill>
                <a:latin typeface="+mn-lt"/>
              </a:rPr>
              <a:t>main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 drivers</a:t>
            </a:r>
            <a:endParaRPr lang="it-IT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0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5297"/>
            <a:ext cx="1224136" cy="9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-27478" y="1059582"/>
            <a:ext cx="8847950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13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marL="355600" indent="0" eaLnBrk="1" hangingPunct="1"/>
            <a:r>
              <a:rPr lang="it-IT" i="1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Payment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systems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Virtual </a:t>
            </a:r>
            <a:r>
              <a:rPr lang="it-IT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currencies</a:t>
            </a:r>
            <a:endParaRPr lang="it-IT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Cash </a:t>
            </a:r>
            <a:r>
              <a:rPr lang="it-IT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and </a:t>
            </a:r>
            <a:r>
              <a:rPr lang="it-IT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securities</a:t>
            </a:r>
            <a:r>
              <a:rPr lang="it-IT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settlement</a:t>
            </a:r>
            <a:r>
              <a:rPr lang="it-IT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systems</a:t>
            </a:r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Remittances</a:t>
            </a:r>
            <a:endParaRPr lang="it-IT" i="1" dirty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endParaRPr lang="it-IT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-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Markets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    </a:t>
            </a:r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           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Interbank</a:t>
            </a:r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trading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Financial trading</a:t>
            </a:r>
          </a:p>
          <a:p>
            <a:pPr marL="355600" indent="0" eaLnBrk="1" hangingPunct="1"/>
            <a:endParaRPr lang="it-IT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-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Collateral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management</a:t>
            </a:r>
          </a:p>
          <a:p>
            <a:pPr marL="698500" indent="-342900" eaLnBrk="1" hangingPunct="1">
              <a:buFontTx/>
              <a:buChar char="-"/>
            </a:pPr>
            <a:endParaRPr lang="it-IT" sz="170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-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Deposit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lending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and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Kap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raising</a:t>
            </a:r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355600" indent="0" eaLnBrk="1" hangingPunct="1"/>
            <a:endParaRPr lang="it-IT" sz="170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7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- </a:t>
            </a:r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Insurance</a:t>
            </a:r>
            <a:endParaRPr lang="it-IT" sz="170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endParaRPr lang="it-IT" sz="20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201874"/>
            <a:ext cx="74168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i="1" dirty="0" smtClean="0">
              <a:solidFill>
                <a:srgbClr val="FF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Actual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and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perspective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DLT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applications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in the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financial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landscape</a:t>
            </a:r>
            <a:endParaRPr lang="it-IT" b="1" i="1" dirty="0">
              <a:solidFill>
                <a:srgbClr val="FF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874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220"/>
            <a:ext cx="1468858" cy="10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30044" y="950088"/>
            <a:ext cx="9006452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13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marL="355600" indent="0" eaLnBrk="1" hangingPunct="1"/>
            <a:r>
              <a:rPr lang="it-IT" sz="1700" b="0" i="1" dirty="0" err="1" smtClean="0">
                <a:solidFill>
                  <a:srgbClr val="FF0000"/>
                </a:solidFill>
                <a:latin typeface="Calibri" pitchFamily="34" charset="0"/>
              </a:rPr>
              <a:t>Potential</a:t>
            </a:r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</a:rPr>
              <a:t> DLT benefits 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</a:rPr>
              <a:t>Reduced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</a:rPr>
              <a:t>complexity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</a:rPr>
              <a:t>Higher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</a:rPr>
              <a:t> end-to-end processing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</a:rPr>
              <a:t>speed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prompt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</a:rPr>
              <a:t>availability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</a:rPr>
              <a:t> of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</a:rPr>
              <a:t>assets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</a:rPr>
              <a:t> and funds)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</a:rPr>
              <a:t>Less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</a:rPr>
              <a:t>need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</a:rPr>
              <a:t> for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reconciliation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across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multiple (record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keeping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)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infrastructures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Higher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transparency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in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transaction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record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keeping</a:t>
            </a:r>
            <a:endParaRPr lang="it-IT" b="0" dirty="0" smtClean="0">
              <a:solidFill>
                <a:schemeClr val="tx2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Stronger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network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resilience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(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through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distributed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data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mgmt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)</a:t>
            </a:r>
            <a:endParaRPr lang="it-IT" b="0" dirty="0">
              <a:solidFill>
                <a:schemeClr val="tx2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Financial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inclusion</a:t>
            </a:r>
            <a:endParaRPr lang="it-IT" b="0" dirty="0" smtClean="0">
              <a:solidFill>
                <a:schemeClr val="tx2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endParaRPr lang="it-IT" b="0" dirty="0" smtClean="0">
              <a:solidFill>
                <a:schemeClr val="tx2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700" b="0" i="1" dirty="0" err="1" smtClean="0">
                <a:solidFill>
                  <a:srgbClr val="FF0000"/>
                </a:solidFill>
                <a:latin typeface="Calibri" pitchFamily="34" charset="0"/>
              </a:rPr>
              <a:t>But</a:t>
            </a:r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</a:rPr>
              <a:t> …</a:t>
            </a:r>
            <a:r>
              <a:rPr lang="it-IT" sz="1700" b="0" i="1" dirty="0" err="1" smtClean="0">
                <a:solidFill>
                  <a:srgbClr val="FF0000"/>
                </a:solidFill>
                <a:latin typeface="Calibri" pitchFamily="34" charset="0"/>
              </a:rPr>
              <a:t>costs</a:t>
            </a:r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</a:rPr>
              <a:t> and </a:t>
            </a:r>
            <a:r>
              <a:rPr lang="it-IT" sz="1700" b="0" i="1" dirty="0" err="1" smtClean="0">
                <a:solidFill>
                  <a:srgbClr val="FF0000"/>
                </a:solidFill>
                <a:latin typeface="Calibri" pitchFamily="34" charset="0"/>
              </a:rPr>
              <a:t>risks</a:t>
            </a:r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it-IT" sz="1700" b="0" i="1" dirty="0" err="1" smtClean="0">
                <a:solidFill>
                  <a:srgbClr val="FF0000"/>
                </a:solidFill>
                <a:latin typeface="Calibri" pitchFamily="34" charset="0"/>
              </a:rPr>
              <a:t>too</a:t>
            </a:r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it-IT" sz="1700" b="0" i="1" dirty="0" smtClean="0">
              <a:solidFill>
                <a:srgbClr val="FF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Uncertainties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about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operational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and security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issues</a:t>
            </a:r>
            <a:endParaRPr lang="it-IT" dirty="0" smtClean="0">
              <a:solidFill>
                <a:schemeClr val="tx2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Lack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of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interoperability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(with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existing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infrastructures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) and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issues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about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scalability</a:t>
            </a:r>
            <a:endParaRPr lang="it-IT" dirty="0" smtClean="0">
              <a:solidFill>
                <a:schemeClr val="tx2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Uncertainties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about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the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soundness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of the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legal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basis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(e.g.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settlement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finality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) and…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...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about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the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robustness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of the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governance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fmk</a:t>
            </a:r>
            <a:endParaRPr lang="it-IT" b="0" dirty="0" smtClean="0">
              <a:solidFill>
                <a:schemeClr val="tx2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Issues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about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data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integrity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and 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privacy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Possibile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illicit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uses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Both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micro 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and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macrofinancial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risks</a:t>
            </a:r>
            <a:r>
              <a:rPr lang="it-IT" b="0" dirty="0" smtClean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  <a:endParaRPr lang="it-IT" sz="20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1956" y="4460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8001" y="478873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</a:t>
            </a:r>
            <a:r>
              <a:rPr lang="it-IT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</a:t>
            </a:r>
            <a:r>
              <a:rPr lang="it-IT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DLT</a:t>
            </a:r>
            <a:endParaRPr lang="it-IT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-108520" y="-58024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32" y="194004"/>
            <a:ext cx="1254340" cy="94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21296" y="843558"/>
            <a:ext cx="90192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13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marL="355600" indent="0" eaLnBrk="1" hangingPunct="1"/>
            <a:endParaRPr lang="it-IT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In an </a:t>
            </a:r>
            <a:r>
              <a:rPr lang="it-IT" sz="1700" i="1" dirty="0" err="1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unrestricted</a:t>
            </a:r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set up: 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open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access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( new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types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of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participants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),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distributed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validation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procols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698500" indent="-342900" eaLnBrk="1" hangingPunct="1">
              <a:buFont typeface="Wingdings" panose="05000000000000000000" pitchFamily="2" charset="2"/>
              <a:buChar char="§"/>
            </a:pP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less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tiering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but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scalability</a:t>
            </a:r>
            <a:r>
              <a:rPr lang="it-IT" sz="17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+ info </a:t>
            </a:r>
            <a:r>
              <a:rPr lang="it-IT" sz="17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security </a:t>
            </a:r>
            <a:r>
              <a:rPr lang="it-IT" sz="1700" b="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issues</a:t>
            </a:r>
            <a:r>
              <a:rPr lang="it-IT" sz="17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difficult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to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reach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consensus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355600" indent="0" eaLnBrk="1" hangingPunct="1"/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                                                                                                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among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 large # of </a:t>
            </a:r>
            <a:r>
              <a:rPr lang="it-IT" sz="1600" b="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unknown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entities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 </a:t>
            </a:r>
          </a:p>
          <a:p>
            <a:pPr marL="355600" indent="0" eaLnBrk="1" hangingPunct="1"/>
            <a:r>
              <a:rPr lang="it-IT" sz="1600" b="0" i="1" dirty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….with an </a:t>
            </a:r>
            <a:r>
              <a:rPr lang="it-IT" sz="1700" b="0" i="1" dirty="0" err="1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increasing</a:t>
            </a:r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i="1" dirty="0" err="1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number</a:t>
            </a:r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700" b="0" i="1" dirty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of the </a:t>
            </a:r>
            <a:r>
              <a:rPr lang="it-IT" sz="1700" b="0" i="1" dirty="0" err="1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nodes</a:t>
            </a:r>
            <a:r>
              <a:rPr lang="it-IT" sz="1700" b="0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: </a:t>
            </a:r>
            <a:endParaRPr lang="it-IT" sz="1700" b="0" i="1" dirty="0">
              <a:solidFill>
                <a:srgbClr val="FF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more </a:t>
            </a:r>
            <a:r>
              <a:rPr lang="it-IT" sz="1600" b="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resiliency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</a:t>
            </a:r>
            <a:r>
              <a:rPr lang="it-IT" sz="1600" b="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but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longer</a:t>
            </a:r>
            <a:r>
              <a:rPr lang="it-IT" sz="160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latency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					</a:t>
            </a:r>
            <a:endParaRPr lang="it-IT" sz="1600" b="0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settlement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and </a:t>
            </a:r>
            <a:r>
              <a:rPr lang="it-IT" sz="1600" b="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operational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(</a:t>
            </a:r>
            <a:r>
              <a:rPr lang="it-IT" sz="1600" b="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including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cyber) </a:t>
            </a:r>
            <a:r>
              <a:rPr lang="it-IT" sz="1600" b="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risk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mgmt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more </a:t>
            </a:r>
            <a:r>
              <a:rPr lang="it-IT" sz="1600" b="0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complex</a:t>
            </a:r>
            <a:r>
              <a:rPr lang="it-IT" sz="1600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(</a:t>
            </a:r>
            <a:r>
              <a:rPr lang="it-IT" b="0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e.g. </a:t>
            </a:r>
            <a:r>
              <a:rPr lang="it-IT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reliance</a:t>
            </a:r>
            <a:r>
              <a:rPr lang="it-IT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on 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TPSP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governance</a:t>
            </a:r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weaknesses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(</a:t>
            </a:r>
            <a:r>
              <a:rPr lang="it-IT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more </a:t>
            </a:r>
            <a:r>
              <a:rPr lang="it-IT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difficult</a:t>
            </a:r>
            <a:r>
              <a:rPr lang="it-IT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to </a:t>
            </a:r>
            <a:r>
              <a:rPr lang="it-IT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ensure</a:t>
            </a:r>
            <a:r>
              <a:rPr lang="it-IT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b="0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compliance</a:t>
            </a:r>
            <a:r>
              <a:rPr lang="it-IT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with AML, CFT, KYC</a:t>
            </a:r>
            <a:r>
              <a:rPr lang="it-IT" sz="1600" b="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		</a:t>
            </a:r>
          </a:p>
          <a:p>
            <a:pPr marL="355600" indent="0" eaLnBrk="1" hangingPunct="1"/>
            <a:endParaRPr lang="it-IT" sz="1500" b="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5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No 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‘</a:t>
            </a:r>
            <a:r>
              <a:rPr lang="it-IT" sz="15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one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5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size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5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fits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all’,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500" b="0" i="1" dirty="0" err="1">
                <a:solidFill>
                  <a:schemeClr val="tx1"/>
                </a:solidFill>
                <a:latin typeface="Calibri" pitchFamily="34" charset="0"/>
              </a:rPr>
              <a:t>but</a:t>
            </a:r>
            <a:r>
              <a:rPr lang="it-IT" sz="1500" i="1" dirty="0">
                <a:solidFill>
                  <a:schemeClr val="tx1"/>
                </a:solidFill>
                <a:latin typeface="Calibri" pitchFamily="34" charset="0"/>
              </a:rPr>
              <a:t> f</a:t>
            </a:r>
            <a:r>
              <a:rPr lang="en-GB" altLang="en-US" sz="150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inancial</a:t>
            </a:r>
            <a:r>
              <a:rPr lang="en-GB" altLang="en-US" sz="15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institutions and regulators are focussing on restricted DLT </a:t>
            </a:r>
            <a:r>
              <a:rPr lang="en-GB" altLang="en-US" sz="15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(c</a:t>
            </a:r>
            <a:r>
              <a:rPr lang="it-IT" sz="1500" b="0" i="1" dirty="0" err="1">
                <a:solidFill>
                  <a:schemeClr val="tx1"/>
                </a:solidFill>
                <a:latin typeface="Calibri" pitchFamily="34" charset="0"/>
              </a:rPr>
              <a:t>losed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</a:rPr>
              <a:t> set of </a:t>
            </a:r>
            <a:r>
              <a:rPr lang="it-IT" sz="1500" b="0" i="1" dirty="0" err="1">
                <a:solidFill>
                  <a:schemeClr val="tx1"/>
                </a:solidFill>
                <a:latin typeface="Calibri" pitchFamily="34" charset="0"/>
              </a:rPr>
              <a:t>participants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</a:rPr>
              <a:t>), and/or </a:t>
            </a:r>
            <a:r>
              <a:rPr lang="it-IT" sz="1500" b="0" i="1" dirty="0" smtClean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it-IT" sz="1500" i="1" dirty="0" smtClean="0">
                <a:solidFill>
                  <a:schemeClr val="tx1"/>
                </a:solidFill>
                <a:latin typeface="Calibri" pitchFamily="34" charset="0"/>
              </a:rPr>
              <a:t>establishment </a:t>
            </a:r>
            <a:r>
              <a:rPr lang="it-IT" sz="1500" i="1" dirty="0">
                <a:solidFill>
                  <a:schemeClr val="tx1"/>
                </a:solidFill>
                <a:latin typeface="Calibri" pitchFamily="34" charset="0"/>
              </a:rPr>
              <a:t>of a </a:t>
            </a:r>
            <a:r>
              <a:rPr lang="it-IT" sz="1500" i="1" dirty="0" err="1">
                <a:solidFill>
                  <a:schemeClr val="tx1"/>
                </a:solidFill>
                <a:latin typeface="Calibri" pitchFamily="34" charset="0"/>
              </a:rPr>
              <a:t>system</a:t>
            </a:r>
            <a:r>
              <a:rPr lang="it-IT" sz="1500" i="1" dirty="0">
                <a:solidFill>
                  <a:schemeClr val="tx1"/>
                </a:solidFill>
                <a:latin typeface="Calibri" pitchFamily="34" charset="0"/>
              </a:rPr>
              <a:t> ‘</a:t>
            </a:r>
            <a:r>
              <a:rPr lang="it-IT" sz="1500" i="1" dirty="0" err="1">
                <a:solidFill>
                  <a:schemeClr val="tx1"/>
                </a:solidFill>
                <a:latin typeface="Calibri" pitchFamily="34" charset="0"/>
              </a:rPr>
              <a:t>administrator</a:t>
            </a:r>
            <a:r>
              <a:rPr lang="it-IT" sz="1500" i="1" dirty="0">
                <a:solidFill>
                  <a:schemeClr val="tx1"/>
                </a:solidFill>
                <a:latin typeface="Calibri" pitchFamily="34" charset="0"/>
              </a:rPr>
              <a:t>’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</a:rPr>
              <a:t>, with the </a:t>
            </a:r>
            <a:r>
              <a:rPr lang="it-IT" sz="1500" b="0" i="1" dirty="0" err="1">
                <a:solidFill>
                  <a:schemeClr val="tx1"/>
                </a:solidFill>
                <a:latin typeface="Calibri" pitchFamily="34" charset="0"/>
              </a:rPr>
              <a:t>final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</a:rPr>
              <a:t> goal of </a:t>
            </a:r>
            <a:r>
              <a:rPr lang="it-IT" sz="15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maintaining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5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trust 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 the </a:t>
            </a:r>
            <a:r>
              <a:rPr lang="it-IT" sz="15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system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5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it-IT" sz="15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1956" y="-92546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44344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Unrestricted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vs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restricted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 DLT </a:t>
            </a:r>
            <a:r>
              <a:rPr lang="it-IT" b="1" i="1" dirty="0" err="1">
                <a:solidFill>
                  <a:srgbClr val="FF0000"/>
                </a:solidFill>
                <a:latin typeface="Calibri" pitchFamily="34" charset="0"/>
              </a:rPr>
              <a:t>arrangements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983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468314" y="141685"/>
            <a:ext cx="8675687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it-IT" sz="280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9226" name="AutoShape 14" descr="data:image/jpeg;base64,/9j/4AAQSkZJRgABAQAAAQABAAD/2wCEAAkGBxQRERQQEhQUExQXFRIUFRUXGBcVFBgVFhQXFhQUFRQYHSggGBolHRYYITEhJSkrLi4uFx8zODMsNygtLisBCgoKDg0OGxAQGywmICQsNCwsLCwsLCwsLCwsLCwsNCwsLywsLCwsLCwsLCwtLCwsLCwsLCwsLywsLCwsLCwsLP/AABEIAK4BIQMBEQACEQEDEQH/xAAcAAEAAgMBAQEAAAAAAAAAAAAABQYDBAcCAQj/xABEEAACAQICBgcEBwUGBwAAAAAAAQIDEQQhBQYSMVFhEyJBcYGRoTJCscEHFFJTcoLRFkNikvAjY6Kys/EVJDNzwtLh/8QAGgEBAAIDAQAAAAAAAAAAAAAAAAQFAQIDBv/EADMRAAICAQIFAgMIAgIDAAAAAAABAgMEETEFEhMhQVGRcYGxFSJSYaHR4fAyQhTBI0Px/9oADAMBAAIRAxEAPwDuIAAAAAAAAAAAAAAAAAAAAAAAAAAAAAAAAAAAAAAAAAAAAAAAAAAAAAAAAAAAAAAAAAAAAAAAAAAAAAAAAAAAAAAAAAAAAAAAAAAAAAAAAAAAAAAAAAAAAAAAAAAAAAAAAAAAAAAAAAABHad0msNRlVeb9mEftTfsru7XyTON90aa3OWyN663ZNRXkomj9Za1OrGpUqSqRv8A2kXdpxe9xjui1vSjbdYoMfitvVXUf3X+ha24MOn9zdfqdKpzUkpRaaaTTW5p5po9KU56AAAAAAAAAAAAAAAAAAAAAAAAAAAAAAAAAAAAAAAAAAAAAAAAAABzXW7Sv1iu4xd6dJuMeDlunP02V3PieZ4vlc8+lHZb/H+C4wKOWPO/P0IQpywLtqHpW8XhZPOCcqfOF84/lbXhJcD1PCsrq18kt4/qikzaOSfMtmW8tSEAAAAAAAAAAAAAAAAAAAAAAAAAAAAAAAAAAAAAAAAAAAAAAAAQOuGlugo7MHapUvGPGK9+fgnZc2iHnZP/AB6nLzsvid8anqz08eTm6XYjxzbb1Z6Bdj6YMmXC4mVKcasPag1JcH2OL5NNp8mSMa90WKa+fwOV1Stg4v8ArOr6Oxsa9KFWHsyV1xXGL5p3T7j2kJqcVKOzPOyi4vRmybGAAAAAAAAAAAAAAAAAAAAAAAAAAAAAAAAAAAAAAAAAAAAADzUmopybskm23uSWbbAOU6b0m8TWlV932YLhBez4vOT77dh5HiOV17e2y7L9y+xKenDvu9zRIBJAAMGS0ai6V6Oo8PJ9Wo7w5VEs4/mSv3xf2j0HB8rs6ZfFfsVWfR36i+Zfi+KwAAAAAAAAAAAAAAAAAAAAAAAAAAAAAAAAAAAAAAAAAAAAAqGvultmKwsXnNbVTlTvlH8zXlF8Sr4pldKvkjvL6E3Cp558z2RRzyxdFc07rG6U3SpRi2rbUpXava9kk15l1g8LjbDqWPs9kiuyc1wlywNjV/T3Tt05pRmldNX2ZLtye55nLiHD1jpTg9V9Dpi5btfLJdybKomn1O2abTTTTW9NO6a5pq/gb1zlXJSjujWUVJOL2Z1PV3SqxNCNTJTXVqJdk1vtyeTXJo9nj3xurU4+Tz1tbrm4skzucwAAAAAAAAAAAAAAAAAAAAAAAAAAAAAAAAAAfGwDm+nfpHlTqShRimk979PPf4lDLNyLZN1tRj47at/mWSxa4Jc3d+SJn9JGJe5RXgadXJf/ALH7L9jfpUr/AF/VmCX0hYp+9FeBrrkebZfp+xnkq/Av1MUte8W/3lv67xpb5sl7jSv8KLxqZrBVngquKxUrxhKSg7Wk0kslxbk7LmWuLOUanKyWqXlkK+Kc0ooqmKxEqs5VZ5zm9p8F2KK5JJLwPM5N7vtc38vgXNNargor+sxWI51KbrJoKo6sqtOLnGebS3p2s8uB6Ph+fWqlXN6NezKjLxZublFa6nzRGDeEUsVXWzaLjCHvSlL4bvjwGXdHLaoqevlvwkKK3QnbP5LyY/2urfYpfyy/9jb7Go9X+n7GPtC30Rv6H1mnVrQpVIQSk2rq6d7NrJt9q9SNlcLrrqc4N9jtRmynNRktzoGq2lPq9dXdqdS0J8E79Sfg3Z8pX7DjwrJ6dnTltL6/yb51PNHnW6+h0s9MU4AAAANTSmIdOlKUbKWSV81dvgaWKTi+V6M2jpr32PujK7nSjKVnLc7ZK6dtwr5lFcz1Ylpr22No3NQAAAAAAAAAAAAAAAAfGzGoPPSLia88fUzozHUxUY736M5zya4bs2jXKWxp1tN048X3W/UhWcWpj6v2JEcKyRp1dZordBvvdvkRJ8eiv8Yfr/8ASRHhsnuzFHWjPOnl22efwzOUePvm+9Dt+T7m74X27S7/AAM+tWlo0sHOqn7UdmL/ABLN/wAt/ItMzIX/AB+aD/y7L5/wQ8ep9XSXjf5H58qYlyk5drbb8ewgRgox0Jjlq9TewdBzdu05TsUEbRg2btbAbK3q/A5wyFI3lW0aUYtyUYq7bSSW9tuyS8SUvyODZ0TTVRUqdHR8HeNCMXVa3SrNXfk233yXA14ldyQWPH5jDr5pO1/IiSkLIAH0ApOutWbrRg8oKKcObftN88rf7npODwgqnJb69yoz5S50nsV4tyAbP12bnCo3tShs2bzb2XeKfa+Bx6MFCUEuz/7OnUlzKXlHRMDKpKmnWUVJrOKvZJ9ju3dnkL1XGelTei8l9W5OOs9zpmpeluno9HN3qUrRlffKPuT8UrPnFnqcHJ69Sb3XZlLk09KenjwWEmEcAAArOuGPcOjpxtneTv5R/wDLyKbiufPGcVXpq/UsMHFjdq5bIyan41zjOD3xafhJW+XqbcKzp5Kkp7r09DXNxo0tcuzLEW5BAAAAAAAAAAAAAAAPjAKfidPVFiKkHlsuUVG2SSe/v58zyeRxHIryZa7Lsl/38S6qw6p0xa33FXSk5e8zjPiFs95HSOLCPg06mIb7SHO6T3ZIjWka8pnBzOyiedo01M6AGSB15xk1hY07vYUmu7azz5ZPzfEtcC2U9KpPtHVr5kLIrUdZrd7nP8GnJ2W8tZ9kQ4nQ9VqipQlDq7M7KeS2mln7Tz8Nx3xcdcjnbs/D9Djfb95RhuixY6EdhJwU6c45Sv1XyXBr0I+ZxOFSSjXrF+fHyOmPhubbctGvBStF4P6tipVZq8aK6SnfNTm7qj5O83/2mMe+EodXTsvH5+EZuqknyepjweObqNybe0223vu3e753efeV16c25Pcl16R7IlCKdxcAXAIbWnAdLRckuvC8lxa95eWfgix4ZkdK3R7PsRMynnhqt0UqFSHRyi4XndOM72sveTXbuy72elcZ86afbyinTjytNd/UwWOhodH0HVcsPSlJttxV2977Mzx+bBRvmltqX+O3KqLfoSeidM/VcVGor2XVmuMJe0u9ZNc4pdp1wL3RYm9nv+/yOeVV1IaLdbHXaVRSipRaaaTTW5p5po9WUh7AABT9PUo1a8m75Whv+zv9WyBk8PpyJ8009dtyVTlWVR5YmXVulGnWyv1ouPzXwM4uBVjScoa9/wAzF+VO5aSLWTiMAAAAAAAAAAAAAAAACja7YPo60cRFZTyl+OK+cf8AKzzXGsbSSsXnf4ot+HXduR+DShUurnntS10DZhsIxVJ2NH3N0ac9IRTs3mdVRNrU0dkdjap1Uzk01ub7mPSOEValOlLdJWvwfY/B2Z2ptdc1NeDnOHNFo5PGs6FWUJq0oy2WuadvI9XGKsSa2ZTSbg3ruWfR+kU1a5txGT6agvO/wNMSK53Jlz1e0ooR2J9aDabXBrdKPCQwMWNVXNZ576PZfyMq52T0j8PiRus+lekqtQ60IXjF2aT+1K3Pd3LmQ+IXqyfJF9l9f4/ckYlXJHme7/v6lYcGndIiapnfRk1ha+1FN9xGmtGdovVGWVRJNtpJZtvJJcWzVJyeiMtpLVmOli4Th0kZRcM+tfJW33fYbypnGXJJd/Q1jZFx5k+xC18dUxbdPD9Sksp1nlf+GH9eXbZV0VYiU7+8vEfT4kOVs7ny19l5f7FVweGUq0aU3sXnsSfane1vPLxL621xqdkVr21KyENZqMuxLa2YeNN0YQVoqEsvFZviyv4XbKxTlJ99f+iVmwUHGMfQsWr0v+Wpfh+DZUcQWmTP4k/Ff/hifKkLtu7zdzgpHXQ6L9HWmdqDwk31oJyp84X60fyt+UlwPQ8NyepXyPeP0KnMp5Jcy2f1LqWZDMOLrqnTnUe6MZSfdFXNLJqEXJ+DaMeZpI5wtIVN7abeby7XvPI/bOSvK9i++z6fR+5nwulJRnCTtZSi3l2J5+htDjWRzLm00179vBrLh1XK9NdfidFR65FCfTIAAAAAAAAAAAAAAAI/T2j/AKxQnT9614cprOP6dzZGyqFdU4e3xOtNnTmpHPNH1MnF5Ndj380eFti4yPTQeqNw5GxXdc9IyoULw9qTUU/Am8PoVtv3tkccmxwh2OeUsdV2r7cr956F1w000KpTlqXDV/TDfVlvKjKxk1qidRc/Jb6VS6uU+mj0J25z/wCkrRFpxxMVlPqT/Gl1X4pW/Kj0XCMnWLre67r4FXnVd+dFSw9SUd0n4lrZpPchQXLsXLVjGzqqTeSjkn/Fvdu5NPvlHiaZmQoU6+fHx/jczRU5WdycUEecfctkfbIwZPGIrxpxc5O0Yq7N665WSUY7s1lJRjzPYoWl9MVMQ+t1YLdBbu9/aZ6rFwq8ddu79f7sUl+RK199vQ0qVVrq5uDacoXaUrcbfEkygn38+H6HGMtO3j0L/ojGU6lNdFZJK2xuceTXzPKZVNtdj6m/r6l5RZCcfuexWNbMN0dbpFkp590lv+T8y64Zd1KeR+PoV2bXy2cy8/U86dquphaWKvfcpcU3lJfzKxxxNab51L+/1HS//wAlUZm1qvjNuhbN7MpJ23Z9ZfEjcQg+tzPz/wDDtiyXT09CXhNcmQtGSTa0bj5UKsKsGlKMk1w4NPk02nybOtFrqsU1/Uc7YKyLiztujcbGvShWh7M1dcVxi+ad0+49TCSlFSWzKRpp6M1dY5LoXB++1Hw3v4epiyEZxcZbMzCTjJNFTeBhwfmysfB8V+H7kxcQv9f0PqwEOD8zC4Ni+j9zP2hd6r2LroyptUoP+FLyy+RaxSS0RBb1eptGxgAAAAAAAAAAAAAAAAHPdasF0GJ6RLqVby/N769U/wAx5TjGNyWcy2l3+Zd8Pu5ocr3RgTuUJZlc16w23hlL7M4vwd4/MtODtf8AI5X5RDz0+lqvDKLTwzdrK+eS7T0N1Th3WxV12KXZ7k1RwkaKvOX9p2Qjnb8T+RAno0SYvv2LZoPF7cV3FHlV8stSyplqjc0rgI4ijOjNZSXk1nF+aRzx7nTYprx9DNtfPBxK5S1CkkmoRa3p2v8AE93BRlFSjs+55uTkm09zPQoqC2ErbLcbbtzd8ubu/G3YjzvEbXK5xey7L9/mWuJBKvVeTJcgakkWM6mdCE0joOpXfXrScb3UbJRXDJb+9llj59dK+7Ba+vkh24srH96Rqfsf/ePyRI+2X+E5fZy9T7+x394/JD7af4R9nL1PsdULNNVZJrc0kmu5mr4xzLRwRlcP0eqkyWx2i1VpKFVuVrPa966VtrLtIFOVKqzmr7a+CVOhTjyyMMdG0uh6C0nB8pX33ve3E3eVa7er21NVTBQ6fgyaK0ZTw8XGmmk3d33t7jnkZM7pazNqqY1rSJtToRe9L5nFTaOjijysNDgviZ6j9Ryou/0b42SnUw2+Gz0q4RldRa7pZO38L4l9wm2UoOL2W3z8FXnwipKS8mzrlj5fWIUotpQp7UuDlOVlfuUP8RH4vm2UzjGt6ep1wMaFkW5rUhljp8V5FYuM5S8r2Jj4fR6fqe/r8+XkZ+2sr8vYfZ1P5+5atT8W505xk7uMr+Ell6plzwjMnkQl1Hq0/wBGV2fjxqkuVdmiwFwQAAAAAAAAAAAAAAAAAVbXyvDoVTavO6nHlbJ+abVik4zfCMI1td29fgWPD6pOTn4X6lWwNW8bcDytkdJF3F6o9Y7DKrTnTe6UWv0Zmm11TU14eosgpxcX5OdQouEnF5Si2n3rI93CUbYKS2aPMyi4S08o8ShsysVF9fJJxJ9cuaOpPau1mp7PHMq8uOsdSbQ9GXFFUTCx6s1Y1ISoz3xzj2PZbzXg/wDMj1XA8rnrdMt47fD+Ck4lTyzVi2f1MlfUzCzbk4Ntu7blN5+LLx1xe6K5Ta2NaWomF+7XmzXow/CvYz1JerMctQ8P92jHQr/CvYz1JerMb1Dofdr1MdCv8K9h1JerPP7CUPu16joV/hXsOpL1Z8eotH7teo6Ff4V7GerL1Y/YWh92vUdCv8K9jHUl6sLUah92vUdCv8K9h1JerPS1Gofdr1M9Gv8ACvYdSXqe1qJh/u16melD0XsOpL1MkdRcP92vN/qOlD0Rjnl6maGpGFW+HrL9TPTj6GOd+psaPwuDwjfRtRb32lKW7jmyLPOxano5r+/A6qi2XflZEaQhCrVnUaTu8nubSyj6IzdiUZH3px1/MzXkWVdos1f+Hw5+ZEfBsV+H7ndcQuXp7HuOjYc/Mx9iY35+/wDBn7Ru/L2JjVynGnUcVltJ881mvmTcXDqx9emtNSNdkTt/zexZCYcD6AAAAAAAAAAAAAACL0npeNKSgneVm3yVsr8+RFllwV6pW77v8l/J2jRJ1ux7FA1hx23Pab5epUcXqbshP8tCwwJ6QlEjtG4jP+txS319iwrl3JsgkgrWs2jet08Vvsp/KXyPRcGzEv8AwS+X7FVxDH/9i+ZA4ynlGXh818yyz49lIiY0u7RsaMdpxfNFLctYtFjXuX3YaSvwv4FRytJNk3mTfYy4DFOlUjUXY81xi8pLyO2HkvHvjZ48/A55FXVrcf7qdAhJNJrNPNPk9x79NNao8w012Z6MmAAAAAAAAAAAeK1VQTlJpJb29xpOyNcXKT0SMxi5PRbkHjdZEsqUXJ/allHy3v0KHJ4/XHtStfzfZfuWVPDZPvY9PqQeJxtat7cns/ZWS8lv8SjuzsjI/wA5dvRdkWNdFNX+K7+prVKTtZPZOHwOuqPmDo2tBVHGyst7RKx8q1S0VrXu0craoaauCZt1qNSH7yD8Hf1iiZLOy61r1Yv5fwiNGjHn/o1/fiYFiZ/aXkjk+M5X4l7HX/g0ej9z7GrO6e28uGXwI9mfkW/5WP5dvodFj0w2ibkMfVW6pPzb+Ijm5Edpv3Obx6n/AKo2Kel6y9+/el+h1jxbLj/vr8Uv2OUsOn0M+j9YnKvChJxbltbsrWi3vvyLXh3Esm+1Qmk166EXIxIVwckWU9CVwAAAAAAAABo6S0lGlF3avw/U15lsZ0OX4/ST23Ju7u7+O88hjc1WT1J76vUvreWdPLH07ENj8en2npcmlXV6exUU2OuWpH4LSajVV3k3s+e71KK2huD9UWcLFqXfB1NqPcUVkeVllF6ozSimmnmnk0axbT1Qa17Fe0roOWXRraje9u1clxLv7U6tShZuvPqV/wDwuSblHb0Gh9Cyc05rZjdX7iLO6MnpqdlBruXLS2KVSd4q0UlGK5I1z8iN1msFoktF8hi1OuP3t33ZHsrmTC2aq4zbpum98N34Xu8s15HsOCZXVp6b3j9PH7FBxGnks5ls/qTpdFeAAAAAAAAAACP07o94ihOjGfR7Vutba3NNZXXajlfTG6DhLZm9c3CSkilVNTMdH2K9KfjVpfDaKmXBo+JfoTVnvzEwS0LpOHuKf4asZf6qRwlwefhr2Oizq/KZglLSEPbwtV/khP8A0mcJcIuWyR0WZV6swS0zUj/1MPUhzdKtD1asRpcLtX+j+R2WVW/9jytaKLdm0nwdRX8miPPCn5TOkbo+Gjap6Xovtl6P5kd4vxOisbNmlpCjv2reD+Rr0HHYOTZn/wCI0rX2vRmOSRrozSp162Ll0eGjaN7Sm/ZXj2vki0wuFzu+9Lsv7sR7smFXZd2XHV/Vmnhus+vVe+b39y4Lkepx8aumPLBFRbdKx6yZPEg5AAAAAAAAiNY9Mxw1Nu6237K+bREzbp1UuUF3O+PXGdijLY5TpLWX2ryu22737XvK/hUpRUoz3b11JebFNpx2S0KnjNPKUtmL2pPdFZyfclmdr8NSnzx8nOq/SPKzLQ0LpDEK9LCV2uM49EvOrspkqmEorlZxscW9USmE+i/SFXOrPD0F27VRzmvCnFr/ABG8qU+5qrGi0xwU8JONGpNVGox/tEtlSys5bN3bNPt7DyfEsXpWNLbdF3h3c8NTeKkmjaMpg97RvzGNDy5GrZnQ83NNTJv6v4hwxELe89h9z/8Atn4Fnwi2UMqOnnsyHn1qVL18dy9nuDzgAAAAAAAAAAAAAAAAABiq4aE8pQjLvSfxAI3EarYKpnLC4dvj0cE/NI1cIvdGVJrZmjW1EwMv3Mofgq1YekZ2OTxqnvFexurrF5Z4p6hYNO9qrXB1qjXj1szRYVCevKjZ5FrWnMWHCYSFKKhTioRWSSViSkcTOZAAAAAAAAPM3ZAHLdZ9U8VXqyqfWbwbbUNmzSbuo7V3u3bjiq/u8r7nTm76oiqGrcKPt4WjVfa5udRfyzbj6GI1xjsjLnJ7sk6GmqlFbNKjTpLhTjGC8oo6Gp9lrPW7UNRoY5azz7TGoNLFaY6Vx2t63Pv/ANkV3E6OpVzLeP0JeHZyT0ezJfC1dqKfgeNnHR6F+nqjKzQ2NafU7XyN19412PH1l9vl2m3IvA1NeGkJ1J9FQh0s+1R9mP45vKPx5E/F4VZd32XqyLdmwr7bstWrertWnNV69S8+yEMoRvvzebfkemxOH1Y3eK7+pT35U7t9vQucSeiIfTIAAAAAAAAAAAAAAAAAAAAAAAAAAAAAAAAAMdVGDKNGvTMGSLxGFT7ACMxOAXAwCKxGjuQBG4jR3IwZI3EYOxhrUG7ozGbL2ZduX6M8fxDEdc2l8V8C/wAW/nim/wCsmnIqSaRuL0gnLoqadWp9iCu13vdHxLHD4dde9UtF6vYjX5Vde77kpovU2rWtLFS2Iv8Ac03m+U5733I9Li8Lqp7vu/74Ke7Nss7Lsi7aN0VToxUKUIwiuxKxZpELUkIwsZ0MHsyAAAAAAAAAAAAAAAAAAAAAAAAAAAAAAAAAAAGgDHKlcxoZ1MFTC3A1Nepo+5gGrV0VfsBk1Kugm+wDU0a+q0pbkY0GpD6Q1Cr1F1JKL7G/mjjdjRt/yOldzhsZNFfR7iXlisW3Be5TybXBz3+pHhwzHjLm5VqdZZtrXLr2LtonQNHDR2KUFFclm+bfaT1HQitkkoJGxg9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4535488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53617" y="1228237"/>
            <a:ext cx="7705080" cy="83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r>
              <a:rPr lang="it-IT" sz="2400" dirty="0">
                <a:solidFill>
                  <a:srgbClr val="002060"/>
                </a:solidFill>
              </a:rPr>
              <a:t>DLT </a:t>
            </a:r>
            <a:r>
              <a:rPr lang="it-IT" sz="2400" dirty="0" err="1">
                <a:solidFill>
                  <a:srgbClr val="002060"/>
                </a:solidFill>
              </a:rPr>
              <a:t>applications</a:t>
            </a:r>
            <a:r>
              <a:rPr lang="it-IT" sz="2400" dirty="0">
                <a:solidFill>
                  <a:srgbClr val="002060"/>
                </a:solidFill>
              </a:rPr>
              <a:t> in </a:t>
            </a:r>
            <a:r>
              <a:rPr lang="it-IT" sz="2400" dirty="0" err="1">
                <a:solidFill>
                  <a:srgbClr val="002060"/>
                </a:solidFill>
              </a:rPr>
              <a:t>finance</a:t>
            </a:r>
            <a:r>
              <a:rPr lang="it-IT" sz="2400" dirty="0">
                <a:solidFill>
                  <a:srgbClr val="002060"/>
                </a:solidFill>
              </a:rPr>
              <a:t>: the </a:t>
            </a:r>
            <a:r>
              <a:rPr lang="it-IT" sz="2400" dirty="0" err="1">
                <a:solidFill>
                  <a:srgbClr val="002060"/>
                </a:solidFill>
              </a:rPr>
              <a:t>relevant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features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90778" y="1451115"/>
            <a:ext cx="41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+mj-lt"/>
              </a:rPr>
              <a:t>1</a:t>
            </a:r>
            <a:endParaRPr lang="en-GB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87748" y="3167827"/>
            <a:ext cx="7705080" cy="834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r>
              <a:rPr lang="it-IT" sz="2400" dirty="0" smtClean="0">
                <a:solidFill>
                  <a:srgbClr val="002060"/>
                </a:solidFill>
              </a:rPr>
              <a:t>The </a:t>
            </a:r>
            <a:r>
              <a:rPr lang="it-IT" sz="2400" dirty="0" err="1" smtClean="0">
                <a:solidFill>
                  <a:srgbClr val="002060"/>
                </a:solidFill>
              </a:rPr>
              <a:t>regulators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approach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27837" y="1208802"/>
            <a:ext cx="576064" cy="834838"/>
          </a:xfrm>
          <a:prstGeom prst="rect">
            <a:avLst/>
          </a:prstGeom>
          <a:solidFill>
            <a:srgbClr val="0066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 algn="ctr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648777" y="339502"/>
            <a:ext cx="3275855" cy="637580"/>
          </a:xfrm>
          <a:prstGeom prst="rect">
            <a:avLst/>
          </a:prstGeom>
          <a:noFill/>
          <a:ln w="12700" cap="rnd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AGENDA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27837" y="2170734"/>
            <a:ext cx="576064" cy="8348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87748" y="2182452"/>
            <a:ext cx="7705080" cy="8348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r>
              <a:rPr lang="it-IT" sz="2400" dirty="0" smtClean="0">
                <a:solidFill>
                  <a:srgbClr val="002060"/>
                </a:solidFill>
              </a:rPr>
              <a:t>DLT and market </a:t>
            </a:r>
            <a:r>
              <a:rPr lang="it-IT" sz="2400" dirty="0" err="1" smtClean="0">
                <a:solidFill>
                  <a:srgbClr val="002060"/>
                </a:solidFill>
              </a:rPr>
              <a:t>structure</a:t>
            </a:r>
            <a:r>
              <a:rPr lang="it-IT" sz="2400" dirty="0" smtClean="0">
                <a:solidFill>
                  <a:srgbClr val="002060"/>
                </a:solidFill>
              </a:rPr>
              <a:t>: </a:t>
            </a:r>
            <a:r>
              <a:rPr lang="it-IT" sz="2400" dirty="0" err="1" smtClean="0">
                <a:solidFill>
                  <a:srgbClr val="002060"/>
                </a:solidFill>
              </a:rPr>
              <a:t>competition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</a:rPr>
              <a:t>monopoly</a:t>
            </a:r>
            <a:r>
              <a:rPr lang="it-IT" sz="2400" dirty="0" smtClean="0">
                <a:solidFill>
                  <a:srgbClr val="002060"/>
                </a:solidFill>
              </a:rPr>
              <a:t> or </a:t>
            </a:r>
            <a:r>
              <a:rPr lang="it-IT" sz="2400" dirty="0" err="1" smtClean="0">
                <a:solidFill>
                  <a:srgbClr val="002060"/>
                </a:solidFill>
              </a:rPr>
              <a:t>what</a:t>
            </a:r>
            <a:r>
              <a:rPr lang="it-IT" sz="2400" dirty="0" smtClean="0">
                <a:solidFill>
                  <a:srgbClr val="002060"/>
                </a:solidFill>
              </a:rPr>
              <a:t> else? 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47316" y="3157972"/>
            <a:ext cx="576064" cy="834838"/>
          </a:xfrm>
          <a:prstGeom prst="rect">
            <a:avLst/>
          </a:prstGeom>
          <a:solidFill>
            <a:srgbClr val="0066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91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5486"/>
            <a:ext cx="1230391" cy="9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30044" y="915567"/>
            <a:ext cx="8868691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413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marL="355600" indent="0" eaLnBrk="1" hangingPunct="1"/>
            <a:r>
              <a:rPr lang="it-IT" sz="1700" dirty="0" smtClean="0">
                <a:solidFill>
                  <a:schemeClr val="tx1"/>
                </a:solidFill>
                <a:latin typeface="Calibri" pitchFamily="34" charset="0"/>
              </a:rPr>
              <a:t>Virtual </a:t>
            </a:r>
            <a:r>
              <a:rPr lang="it-IT" sz="1700" dirty="0" err="1" smtClean="0">
                <a:solidFill>
                  <a:schemeClr val="tx1"/>
                </a:solidFill>
                <a:latin typeface="Calibri" pitchFamily="34" charset="0"/>
              </a:rPr>
              <a:t>currencies</a:t>
            </a:r>
            <a:r>
              <a:rPr lang="it-IT" sz="1700" dirty="0" smtClean="0">
                <a:solidFill>
                  <a:schemeClr val="tx1"/>
                </a:solidFill>
                <a:latin typeface="Calibri" pitchFamily="34" charset="0"/>
              </a:rPr>
              <a:t> (VC)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limited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sunk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costs</a:t>
            </a:r>
            <a:endParaRPr lang="it-IT" sz="1600" b="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anonimity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consensus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on a ‘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block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’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basis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weak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financial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stability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implications</a:t>
            </a:r>
            <a:endParaRPr lang="it-IT" sz="1600" b="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1600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it-IT" sz="1600" i="1" dirty="0" err="1" smtClean="0">
                <a:solidFill>
                  <a:srgbClr val="FF0000"/>
                </a:solidFill>
                <a:latin typeface="Calibri" pitchFamily="34" charset="0"/>
              </a:rPr>
              <a:t>unrestricted</a:t>
            </a:r>
            <a:r>
              <a:rPr lang="it-IT" sz="16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600" i="1" dirty="0" err="1">
                <a:solidFill>
                  <a:srgbClr val="FF0000"/>
                </a:solidFill>
                <a:latin typeface="Calibri" pitchFamily="34" charset="0"/>
              </a:rPr>
              <a:t>blockchain</a:t>
            </a:r>
            <a:r>
              <a:rPr lang="it-IT" sz="1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fully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decentralised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structure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, no entry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</a:rPr>
              <a:t>barrier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it-IT" sz="1600" b="0" i="1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it-IT" sz="1600" i="1" dirty="0">
              <a:solidFill>
                <a:srgbClr val="FF0000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sz="1700" i="1" dirty="0" err="1" smtClean="0">
                <a:solidFill>
                  <a:schemeClr val="tx1"/>
                </a:solidFill>
                <a:latin typeface="Calibri" pitchFamily="34" charset="0"/>
              </a:rPr>
              <a:t>Validation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since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VC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systems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work by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maintaning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a single global record,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all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transactions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must be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validated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by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all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the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</a:rPr>
              <a:t>nodes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which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</a:rPr>
              <a:t>implies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marL="698500" indent="-342900" eaLnBrk="1" hangingPunct="1">
              <a:buFontTx/>
              <a:buChar char="-"/>
            </a:pPr>
            <a:endParaRPr lang="it-IT" sz="1600" b="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/>
              <a:buChar char="à"/>
            </a:pP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For 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fixed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# of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nodes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if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the # of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transactions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and/or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participants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grows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the </a:t>
            </a:r>
            <a:r>
              <a:rPr lang="it-IT" sz="160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load</a:t>
            </a:r>
            <a:r>
              <a:rPr lang="it-IT" sz="16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of </a:t>
            </a:r>
            <a:r>
              <a:rPr lang="it-IT" sz="160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each</a:t>
            </a:r>
            <a:r>
              <a:rPr lang="it-IT" sz="16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node</a:t>
            </a:r>
            <a:r>
              <a:rPr lang="it-IT" sz="16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endParaRPr lang="it-IT" sz="1600" i="1" dirty="0" smtClean="0">
              <a:solidFill>
                <a:schemeClr val="tx1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5600" indent="0" eaLnBrk="1" hangingPunct="1"/>
            <a:r>
              <a:rPr lang="it-IT" sz="16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    </a:t>
            </a: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increases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(e.g.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energy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)   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it-IT" sz="1600" b="0" i="1" dirty="0">
              <a:solidFill>
                <a:schemeClr val="tx1"/>
              </a:solidFill>
              <a:latin typeface="Calibri" pitchFamily="34" charset="0"/>
            </a:endParaRPr>
          </a:p>
          <a:p>
            <a:pPr marL="698500" indent="-342900" eaLnBrk="1" hangingPunct="1">
              <a:buFont typeface="Wingdings"/>
              <a:buChar char="à"/>
            </a:pPr>
            <a:r>
              <a:rPr lang="it-IT" sz="160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average</a:t>
            </a:r>
            <a:r>
              <a:rPr lang="it-IT" sz="160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costs</a:t>
            </a:r>
            <a:r>
              <a:rPr lang="it-IT" sz="16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(AC) </a:t>
            </a:r>
            <a:r>
              <a:rPr lang="it-IT" sz="160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increase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therefore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…</a:t>
            </a:r>
          </a:p>
          <a:p>
            <a:pPr marL="698500" indent="-342900" eaLnBrk="1" hangingPunct="1">
              <a:buFont typeface="Wingdings"/>
              <a:buChar char="à"/>
            </a:pP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the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size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of the single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blockchain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will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be </a:t>
            </a: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limited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,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therefore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…</a:t>
            </a:r>
          </a:p>
          <a:p>
            <a:pPr marL="698500" indent="-342900" eaLnBrk="1" hangingPunct="1">
              <a:buFont typeface="Wingdings"/>
              <a:buChar char="à"/>
            </a:pPr>
            <a:r>
              <a:rPr lang="it-IT" sz="1600" b="0" i="1" dirty="0" err="1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favourable</a:t>
            </a:r>
            <a:r>
              <a:rPr lang="it-IT" sz="1600" b="0" i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conditions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for a </a:t>
            </a:r>
            <a:r>
              <a:rPr lang="it-IT" sz="160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competitive market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outcome</a:t>
            </a:r>
            <a:r>
              <a:rPr lang="it-IT" sz="1600" b="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it-IT" sz="1600" b="0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sz="1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  <a:p>
            <a:pPr marL="698500" indent="-342900" eaLnBrk="1" hangingPunct="1">
              <a:buFontTx/>
              <a:buChar char="-"/>
            </a:pPr>
            <a:endParaRPr lang="it-IT" sz="1600" b="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sz="1600" b="0" i="1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sz="1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1956" y="4460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40034" y="195486"/>
            <a:ext cx="670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indent="0" eaLnBrk="1" hangingPunct="1"/>
            <a:endParaRPr lang="it-IT" i="1" dirty="0">
              <a:solidFill>
                <a:srgbClr val="FF0000"/>
              </a:solidFill>
              <a:latin typeface="Calibri" pitchFamily="34" charset="0"/>
            </a:endParaRPr>
          </a:p>
          <a:p>
            <a:pPr marL="355600" indent="0" eaLnBrk="1" hangingPunct="1"/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Focus on market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</a:rPr>
              <a:t>structure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</a:rPr>
              <a:t>implications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: the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</a:rPr>
              <a:t>retail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</a:rPr>
              <a:t>payments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case</a:t>
            </a:r>
            <a:endParaRPr lang="it-IT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355600" indent="0" eaLnBrk="1" hangingPunct="1"/>
            <a:endParaRPr lang="it-IT" i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61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411511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pic>
        <p:nvPicPr>
          <p:cNvPr id="39" name="Picture 8" descr="http://sergiolucci.it/wp-content/uploads/2015/11/networkemailmarke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87" y="186113"/>
            <a:ext cx="1273495" cy="9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91956" y="446032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1"/>
            <a:endParaRPr lang="it-IT" sz="2400" i="1" dirty="0">
              <a:solidFill>
                <a:srgbClr val="002060"/>
              </a:solidFill>
            </a:endParaRPr>
          </a:p>
        </p:txBody>
      </p:sp>
      <p:sp>
        <p:nvSpPr>
          <p:cNvPr id="6" name="Esagono 5"/>
          <p:cNvSpPr/>
          <p:nvPr/>
        </p:nvSpPr>
        <p:spPr>
          <a:xfrm>
            <a:off x="3868738" y="1438276"/>
            <a:ext cx="990600" cy="641747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Memoria ad accesso diretto 6"/>
          <p:cNvSpPr/>
          <p:nvPr/>
        </p:nvSpPr>
        <p:spPr>
          <a:xfrm rot="16200000">
            <a:off x="7160023" y="2249885"/>
            <a:ext cx="773906" cy="1565275"/>
          </a:xfrm>
          <a:prstGeom prst="flowChartMagneticDrum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755650" y="1674019"/>
            <a:ext cx="936625" cy="191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755650" y="1928813"/>
            <a:ext cx="936625" cy="191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2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74019"/>
            <a:ext cx="647700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674019"/>
            <a:ext cx="2143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06367"/>
            <a:ext cx="647700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8"/>
          <p:cNvSpPr txBox="1">
            <a:spLocks noChangeArrowheads="1"/>
          </p:cNvSpPr>
          <p:nvPr/>
        </p:nvSpPr>
        <p:spPr bwMode="auto">
          <a:xfrm>
            <a:off x="759298" y="1647051"/>
            <a:ext cx="10445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1100" dirty="0" smtClean="0">
                <a:solidFill>
                  <a:schemeClr val="bg1"/>
                </a:solidFill>
              </a:rPr>
              <a:t>€ Account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CasellaDiTesto 156"/>
          <p:cNvSpPr txBox="1">
            <a:spLocks noChangeArrowheads="1"/>
          </p:cNvSpPr>
          <p:nvPr/>
        </p:nvSpPr>
        <p:spPr bwMode="auto">
          <a:xfrm>
            <a:off x="703264" y="1855381"/>
            <a:ext cx="100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800" dirty="0" smtClean="0">
                <a:solidFill>
                  <a:schemeClr val="bg1"/>
                </a:solidFill>
              </a:rPr>
              <a:t>Securities account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18" name="Connettore 1 17"/>
          <p:cNvCxnSpPr>
            <a:endCxn id="8" idx="3"/>
          </p:cNvCxnSpPr>
          <p:nvPr/>
        </p:nvCxnSpPr>
        <p:spPr>
          <a:xfrm flipH="1" flipV="1">
            <a:off x="1692275" y="1769269"/>
            <a:ext cx="215900" cy="115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endCxn id="10" idx="3"/>
          </p:cNvCxnSpPr>
          <p:nvPr/>
        </p:nvCxnSpPr>
        <p:spPr>
          <a:xfrm flipH="1">
            <a:off x="1692275" y="1884760"/>
            <a:ext cx="215900" cy="139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755650" y="3313510"/>
            <a:ext cx="935038" cy="19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755650" y="3568304"/>
            <a:ext cx="935038" cy="19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3313510"/>
            <a:ext cx="212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ttore 1 22"/>
          <p:cNvCxnSpPr>
            <a:endCxn id="20" idx="3"/>
          </p:cNvCxnSpPr>
          <p:nvPr/>
        </p:nvCxnSpPr>
        <p:spPr>
          <a:xfrm flipH="1" flipV="1">
            <a:off x="1690689" y="3409951"/>
            <a:ext cx="217487" cy="107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endCxn id="21" idx="3"/>
          </p:cNvCxnSpPr>
          <p:nvPr/>
        </p:nvCxnSpPr>
        <p:spPr>
          <a:xfrm flipH="1">
            <a:off x="1690689" y="3517106"/>
            <a:ext cx="217487" cy="147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o 147"/>
          <p:cNvGrpSpPr>
            <a:grpSpLocks noChangeAspect="1"/>
          </p:cNvGrpSpPr>
          <p:nvPr/>
        </p:nvGrpSpPr>
        <p:grpSpPr>
          <a:xfrm>
            <a:off x="1808824" y="1856483"/>
            <a:ext cx="198504" cy="98021"/>
            <a:chOff x="3777544" y="2680917"/>
            <a:chExt cx="555715" cy="365879"/>
          </a:xfrm>
          <a:solidFill>
            <a:schemeClr val="bg1"/>
          </a:solidFill>
        </p:grpSpPr>
        <p:sp>
          <p:nvSpPr>
            <p:cNvPr id="26" name="Rettangolo con singolo angolo ritagliato 25"/>
            <p:cNvSpPr/>
            <p:nvPr/>
          </p:nvSpPr>
          <p:spPr>
            <a:xfrm>
              <a:off x="3777544" y="2680917"/>
              <a:ext cx="555715" cy="365879"/>
            </a:xfrm>
            <a:prstGeom prst="snip1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7" name="Connettore 1 26"/>
            <p:cNvCxnSpPr/>
            <p:nvPr/>
          </p:nvCxnSpPr>
          <p:spPr>
            <a:xfrm flipH="1">
              <a:off x="3839268" y="2860266"/>
              <a:ext cx="436181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flipH="1">
              <a:off x="3839268" y="2925118"/>
              <a:ext cx="436181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o 177"/>
          <p:cNvGrpSpPr>
            <a:grpSpLocks noChangeAspect="1"/>
          </p:cNvGrpSpPr>
          <p:nvPr/>
        </p:nvGrpSpPr>
        <p:grpSpPr>
          <a:xfrm>
            <a:off x="1835696" y="3466156"/>
            <a:ext cx="198504" cy="98021"/>
            <a:chOff x="3777544" y="2680917"/>
            <a:chExt cx="555715" cy="365879"/>
          </a:xfrm>
          <a:solidFill>
            <a:schemeClr val="bg1"/>
          </a:solidFill>
        </p:grpSpPr>
        <p:sp>
          <p:nvSpPr>
            <p:cNvPr id="30" name="Rettangolo con singolo angolo ritagliato 29"/>
            <p:cNvSpPr/>
            <p:nvPr/>
          </p:nvSpPr>
          <p:spPr>
            <a:xfrm>
              <a:off x="3777544" y="2680917"/>
              <a:ext cx="555715" cy="365879"/>
            </a:xfrm>
            <a:prstGeom prst="snip1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31" name="Connettore 1 30"/>
            <p:cNvCxnSpPr/>
            <p:nvPr/>
          </p:nvCxnSpPr>
          <p:spPr>
            <a:xfrm flipH="1">
              <a:off x="3839268" y="2860266"/>
              <a:ext cx="436181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>
              <a:off x="3839268" y="2925118"/>
              <a:ext cx="436181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tangolo arrotondato 32"/>
          <p:cNvSpPr/>
          <p:nvPr/>
        </p:nvSpPr>
        <p:spPr>
          <a:xfrm>
            <a:off x="2771800" y="2280049"/>
            <a:ext cx="1512168" cy="762281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2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Trading </a:t>
            </a:r>
            <a:r>
              <a:rPr lang="it-IT" sz="12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platform</a:t>
            </a:r>
            <a:endParaRPr lang="en-US" sz="12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ttangolo con singolo angolo ritagliato 33"/>
          <p:cNvSpPr/>
          <p:nvPr/>
        </p:nvSpPr>
        <p:spPr>
          <a:xfrm>
            <a:off x="4581331" y="2322038"/>
            <a:ext cx="1368152" cy="702078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" name="CasellaDiTesto 22"/>
          <p:cNvSpPr txBox="1">
            <a:spLocks noChangeArrowheads="1"/>
          </p:cNvSpPr>
          <p:nvPr/>
        </p:nvSpPr>
        <p:spPr bwMode="auto">
          <a:xfrm>
            <a:off x="4536951" y="2333626"/>
            <a:ext cx="1604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1200" dirty="0" smtClean="0">
                <a:solidFill>
                  <a:schemeClr val="tx2"/>
                </a:solidFill>
              </a:rPr>
              <a:t>Securities </a:t>
            </a:r>
            <a:r>
              <a:rPr lang="it-IT" sz="1200" dirty="0" err="1" smtClean="0">
                <a:solidFill>
                  <a:schemeClr val="tx2"/>
                </a:solidFill>
              </a:rPr>
              <a:t>Settlement</a:t>
            </a:r>
            <a:r>
              <a:rPr lang="it-IT" sz="1200" dirty="0" smtClean="0">
                <a:solidFill>
                  <a:schemeClr val="tx2"/>
                </a:solidFill>
              </a:rPr>
              <a:t> System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6" name="Parentesi graffa aperta 35"/>
          <p:cNvSpPr/>
          <p:nvPr/>
        </p:nvSpPr>
        <p:spPr>
          <a:xfrm>
            <a:off x="6130926" y="1877616"/>
            <a:ext cx="358775" cy="1741884"/>
          </a:xfrm>
          <a:prstGeom prst="leftBrace">
            <a:avLst>
              <a:gd name="adj1" fmla="val 3150"/>
              <a:gd name="adj2" fmla="val 495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ttangolo 36"/>
          <p:cNvSpPr/>
          <p:nvPr/>
        </p:nvSpPr>
        <p:spPr>
          <a:xfrm>
            <a:off x="6662335" y="2020922"/>
            <a:ext cx="2224088" cy="432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CasellaDiTesto 188"/>
          <p:cNvSpPr txBox="1">
            <a:spLocks noChangeArrowheads="1"/>
          </p:cNvSpPr>
          <p:nvPr/>
        </p:nvSpPr>
        <p:spPr bwMode="auto">
          <a:xfrm>
            <a:off x="6910389" y="2099072"/>
            <a:ext cx="1550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it-IT" sz="900" dirty="0" err="1">
                <a:solidFill>
                  <a:schemeClr val="tx2"/>
                </a:solidFill>
              </a:rPr>
              <a:t>Settlement</a:t>
            </a:r>
            <a:r>
              <a:rPr lang="it-IT" sz="900" dirty="0">
                <a:solidFill>
                  <a:schemeClr val="tx2"/>
                </a:solidFill>
              </a:rPr>
              <a:t> accounts </a:t>
            </a:r>
            <a:r>
              <a:rPr lang="it-IT" sz="900" dirty="0" err="1">
                <a:solidFill>
                  <a:schemeClr val="tx2"/>
                </a:solidFill>
              </a:rPr>
              <a:t>register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40" name="CasellaDiTesto 189"/>
          <p:cNvSpPr txBox="1">
            <a:spLocks noChangeArrowheads="1"/>
          </p:cNvSpPr>
          <p:nvPr/>
        </p:nvSpPr>
        <p:spPr bwMode="auto">
          <a:xfrm>
            <a:off x="6727825" y="1944291"/>
            <a:ext cx="1655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1200" dirty="0" smtClean="0">
                <a:solidFill>
                  <a:schemeClr val="tx2"/>
                </a:solidFill>
              </a:rPr>
              <a:t>Central </a:t>
            </a:r>
            <a:r>
              <a:rPr lang="it-IT" sz="1200" dirty="0" err="1" smtClean="0">
                <a:solidFill>
                  <a:schemeClr val="tx2"/>
                </a:solidFill>
              </a:rPr>
              <a:t>Bank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1951435"/>
            <a:ext cx="587375" cy="4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uppo 191"/>
          <p:cNvGrpSpPr>
            <a:grpSpLocks noChangeAspect="1"/>
          </p:cNvGrpSpPr>
          <p:nvPr/>
        </p:nvGrpSpPr>
        <p:grpSpPr>
          <a:xfrm>
            <a:off x="6427251" y="2052008"/>
            <a:ext cx="444652" cy="524054"/>
            <a:chOff x="1438332" y="5589240"/>
            <a:chExt cx="504056" cy="792088"/>
          </a:xfrm>
          <a:solidFill>
            <a:schemeClr val="bg1"/>
          </a:solidFill>
        </p:grpSpPr>
        <p:sp>
          <p:nvSpPr>
            <p:cNvPr id="43" name="Rettangolo con singolo angolo ritagliato 42"/>
            <p:cNvSpPr/>
            <p:nvPr/>
          </p:nvSpPr>
          <p:spPr>
            <a:xfrm>
              <a:off x="1438332" y="5589240"/>
              <a:ext cx="504056" cy="792088"/>
            </a:xfrm>
            <a:prstGeom prst="snip1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4" name="Connettore 1 43"/>
            <p:cNvCxnSpPr/>
            <p:nvPr/>
          </p:nvCxnSpPr>
          <p:spPr>
            <a:xfrm flipH="1">
              <a:off x="1494318" y="5751918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H="1">
              <a:off x="1494318" y="5810741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1494318" y="5869564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 flipH="1">
              <a:off x="1494318" y="592838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 flipH="1">
              <a:off x="1494318" y="5987210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/>
          </p:nvCxnSpPr>
          <p:spPr>
            <a:xfrm flipH="1">
              <a:off x="1494318" y="6046033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flipH="1">
              <a:off x="1494318" y="6104856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 flipH="1">
              <a:off x="1494318" y="6163679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 flipH="1">
              <a:off x="1494318" y="6222502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>
            <a:xfrm flipH="1">
              <a:off x="1494318" y="628132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sellaDiTesto 26"/>
          <p:cNvSpPr txBox="1">
            <a:spLocks noChangeArrowheads="1"/>
          </p:cNvSpPr>
          <p:nvPr/>
        </p:nvSpPr>
        <p:spPr bwMode="auto">
          <a:xfrm>
            <a:off x="6877050" y="2880123"/>
            <a:ext cx="1366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1200" dirty="0" smtClean="0">
                <a:solidFill>
                  <a:schemeClr val="tx2"/>
                </a:solidFill>
              </a:rPr>
              <a:t>   CSD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55" name="Gruppo 205"/>
          <p:cNvGrpSpPr>
            <a:grpSpLocks noChangeAspect="1"/>
          </p:cNvGrpSpPr>
          <p:nvPr/>
        </p:nvGrpSpPr>
        <p:grpSpPr>
          <a:xfrm>
            <a:off x="6516216" y="3029076"/>
            <a:ext cx="444652" cy="524054"/>
            <a:chOff x="1438332" y="5589240"/>
            <a:chExt cx="504056" cy="792088"/>
          </a:xfrm>
          <a:solidFill>
            <a:schemeClr val="bg1"/>
          </a:solidFill>
        </p:grpSpPr>
        <p:sp>
          <p:nvSpPr>
            <p:cNvPr id="56" name="Rettangolo con singolo angolo ritagliato 55"/>
            <p:cNvSpPr/>
            <p:nvPr/>
          </p:nvSpPr>
          <p:spPr>
            <a:xfrm>
              <a:off x="1438332" y="5589240"/>
              <a:ext cx="504056" cy="792088"/>
            </a:xfrm>
            <a:prstGeom prst="snip1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57" name="Connettore 1 56"/>
            <p:cNvCxnSpPr/>
            <p:nvPr/>
          </p:nvCxnSpPr>
          <p:spPr>
            <a:xfrm flipH="1">
              <a:off x="1494318" y="5751918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 flipH="1">
              <a:off x="1494318" y="5810741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 flipH="1">
              <a:off x="1494318" y="5869564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flipH="1">
              <a:off x="1494318" y="592838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flipH="1">
              <a:off x="1494318" y="5987210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/>
          </p:nvCxnSpPr>
          <p:spPr>
            <a:xfrm flipH="1">
              <a:off x="1494318" y="6046033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/>
          </p:nvCxnSpPr>
          <p:spPr>
            <a:xfrm flipH="1">
              <a:off x="1494318" y="6104856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/>
          </p:nvCxnSpPr>
          <p:spPr>
            <a:xfrm flipH="1">
              <a:off x="1494318" y="6163679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 flipH="1">
              <a:off x="1494318" y="6222502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/>
          </p:nvCxnSpPr>
          <p:spPr>
            <a:xfrm flipH="1">
              <a:off x="1494318" y="6281327"/>
              <a:ext cx="39563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CasellaDiTesto 217"/>
          <p:cNvSpPr txBox="1">
            <a:spLocks noChangeArrowheads="1"/>
          </p:cNvSpPr>
          <p:nvPr/>
        </p:nvSpPr>
        <p:spPr bwMode="auto">
          <a:xfrm>
            <a:off x="6961189" y="3057804"/>
            <a:ext cx="1368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it-IT" sz="900" dirty="0">
                <a:solidFill>
                  <a:schemeClr val="tx2"/>
                </a:solidFill>
              </a:rPr>
              <a:t>Securities accounts </a:t>
            </a:r>
            <a:r>
              <a:rPr lang="it-IT" sz="900" dirty="0" err="1">
                <a:solidFill>
                  <a:schemeClr val="tx2"/>
                </a:solidFill>
              </a:rPr>
              <a:t>register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68" name="CasellaDiTesto 29"/>
          <p:cNvSpPr txBox="1">
            <a:spLocks noChangeArrowheads="1"/>
          </p:cNvSpPr>
          <p:nvPr/>
        </p:nvSpPr>
        <p:spPr bwMode="auto">
          <a:xfrm>
            <a:off x="3856463" y="1605494"/>
            <a:ext cx="103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1200" dirty="0" smtClean="0">
                <a:solidFill>
                  <a:schemeClr val="tx2"/>
                </a:solidFill>
              </a:rPr>
              <a:t>      CCP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69" name="Connettore 4 68"/>
          <p:cNvCxnSpPr/>
          <p:nvPr/>
        </p:nvCxnSpPr>
        <p:spPr>
          <a:xfrm>
            <a:off x="2555875" y="1884760"/>
            <a:ext cx="971550" cy="395288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4 69"/>
          <p:cNvCxnSpPr/>
          <p:nvPr/>
        </p:nvCxnSpPr>
        <p:spPr>
          <a:xfrm flipV="1">
            <a:off x="2555875" y="3042047"/>
            <a:ext cx="971550" cy="475059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4 70"/>
          <p:cNvCxnSpPr>
            <a:stCxn id="7" idx="1"/>
            <a:endCxn id="91" idx="0"/>
          </p:cNvCxnSpPr>
          <p:nvPr/>
        </p:nvCxnSpPr>
        <p:spPr>
          <a:xfrm rot="5400000">
            <a:off x="4766867" y="984648"/>
            <a:ext cx="345281" cy="5214937"/>
          </a:xfrm>
          <a:prstGeom prst="bentConnector2">
            <a:avLst/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4 71"/>
          <p:cNvCxnSpPr>
            <a:stCxn id="91" idx="1"/>
          </p:cNvCxnSpPr>
          <p:nvPr/>
        </p:nvCxnSpPr>
        <p:spPr>
          <a:xfrm rot="5400000" flipH="1" flipV="1">
            <a:off x="4624785" y="-78978"/>
            <a:ext cx="1502569" cy="6370638"/>
          </a:xfrm>
          <a:prstGeom prst="bentConnector3">
            <a:avLst>
              <a:gd name="adj1" fmla="val -6289"/>
            </a:avLst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4 72"/>
          <p:cNvCxnSpPr>
            <a:endCxn id="37" idx="0"/>
          </p:cNvCxnSpPr>
          <p:nvPr/>
        </p:nvCxnSpPr>
        <p:spPr>
          <a:xfrm rot="16200000" flipH="1">
            <a:off x="4870246" y="-882417"/>
            <a:ext cx="263129" cy="5543550"/>
          </a:xfrm>
          <a:prstGeom prst="bentConnector3">
            <a:avLst>
              <a:gd name="adj1" fmla="val -152962"/>
            </a:avLst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4 73"/>
          <p:cNvCxnSpPr>
            <a:stCxn id="85" idx="3"/>
            <a:endCxn id="7" idx="1"/>
          </p:cNvCxnSpPr>
          <p:nvPr/>
        </p:nvCxnSpPr>
        <p:spPr>
          <a:xfrm rot="16200000" flipH="1">
            <a:off x="3915569" y="-211931"/>
            <a:ext cx="1885950" cy="5376863"/>
          </a:xfrm>
          <a:prstGeom prst="bentConnector5">
            <a:avLst>
              <a:gd name="adj1" fmla="val -9091"/>
              <a:gd name="adj2" fmla="val 127469"/>
              <a:gd name="adj3" fmla="val 109091"/>
            </a:avLst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282"/>
          <p:cNvSpPr txBox="1">
            <a:spLocks noChangeArrowheads="1"/>
          </p:cNvSpPr>
          <p:nvPr/>
        </p:nvSpPr>
        <p:spPr bwMode="auto">
          <a:xfrm>
            <a:off x="1692275" y="2106216"/>
            <a:ext cx="1079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1100" dirty="0" err="1" smtClean="0">
                <a:solidFill>
                  <a:schemeClr val="tx2"/>
                </a:solidFill>
              </a:rPr>
              <a:t>Bank</a:t>
            </a:r>
            <a:r>
              <a:rPr lang="it-IT" sz="1100" dirty="0" smtClean="0">
                <a:solidFill>
                  <a:schemeClr val="tx2"/>
                </a:solidFill>
              </a:rPr>
              <a:t> </a:t>
            </a:r>
            <a:r>
              <a:rPr lang="it-IT" sz="1100" dirty="0">
                <a:solidFill>
                  <a:schemeClr val="tx2"/>
                </a:solidFill>
              </a:rPr>
              <a:t>A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76" name="CasellaDiTesto 283"/>
          <p:cNvSpPr txBox="1">
            <a:spLocks noChangeArrowheads="1"/>
          </p:cNvSpPr>
          <p:nvPr/>
        </p:nvSpPr>
        <p:spPr bwMode="auto">
          <a:xfrm>
            <a:off x="1692275" y="3112294"/>
            <a:ext cx="1079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1100" dirty="0" err="1" smtClean="0">
                <a:solidFill>
                  <a:schemeClr val="tx2"/>
                </a:solidFill>
              </a:rPr>
              <a:t>Bank</a:t>
            </a:r>
            <a:r>
              <a:rPr lang="it-IT" sz="1100" dirty="0" smtClean="0">
                <a:solidFill>
                  <a:schemeClr val="tx2"/>
                </a:solidFill>
              </a:rPr>
              <a:t> </a:t>
            </a:r>
            <a:r>
              <a:rPr lang="it-IT" sz="1100" dirty="0">
                <a:solidFill>
                  <a:schemeClr val="tx2"/>
                </a:solidFill>
              </a:rPr>
              <a:t>B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2714625"/>
            <a:ext cx="303212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uppo 333"/>
          <p:cNvGrpSpPr>
            <a:grpSpLocks noChangeAspect="1"/>
          </p:cNvGrpSpPr>
          <p:nvPr/>
        </p:nvGrpSpPr>
        <p:grpSpPr bwMode="auto">
          <a:xfrm>
            <a:off x="6197239" y="3892685"/>
            <a:ext cx="279400" cy="183356"/>
            <a:chOff x="7091168" y="4807331"/>
            <a:chExt cx="440419" cy="385866"/>
          </a:xfrm>
        </p:grpSpPr>
        <p:sp>
          <p:nvSpPr>
            <p:cNvPr id="79" name="Rettangolo con singolo angolo ritagliato 78"/>
            <p:cNvSpPr/>
            <p:nvPr/>
          </p:nvSpPr>
          <p:spPr>
            <a:xfrm>
              <a:off x="7091168" y="4807331"/>
              <a:ext cx="440419" cy="385866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80" name="Connettore 1 79"/>
            <p:cNvCxnSpPr/>
            <p:nvPr/>
          </p:nvCxnSpPr>
          <p:spPr>
            <a:xfrm flipH="1">
              <a:off x="7141216" y="4950151"/>
              <a:ext cx="34532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 flipH="1">
              <a:off x="7141216" y="5000263"/>
              <a:ext cx="34532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 flipH="1">
              <a:off x="7141216" y="5052882"/>
              <a:ext cx="34532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/>
          </p:nvCxnSpPr>
          <p:spPr>
            <a:xfrm flipH="1">
              <a:off x="7141216" y="5102995"/>
              <a:ext cx="34532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po 345"/>
          <p:cNvGrpSpPr>
            <a:grpSpLocks noChangeAspect="1"/>
          </p:cNvGrpSpPr>
          <p:nvPr/>
        </p:nvGrpSpPr>
        <p:grpSpPr bwMode="auto">
          <a:xfrm>
            <a:off x="2030413" y="1533526"/>
            <a:ext cx="279400" cy="184547"/>
            <a:chOff x="7091168" y="4807331"/>
            <a:chExt cx="440419" cy="385866"/>
          </a:xfrm>
        </p:grpSpPr>
        <p:sp>
          <p:nvSpPr>
            <p:cNvPr id="85" name="Rettangolo con singolo angolo ritagliato 84"/>
            <p:cNvSpPr/>
            <p:nvPr/>
          </p:nvSpPr>
          <p:spPr>
            <a:xfrm>
              <a:off x="7091168" y="4807331"/>
              <a:ext cx="440419" cy="385866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86" name="Connettore 1 85"/>
            <p:cNvCxnSpPr/>
            <p:nvPr/>
          </p:nvCxnSpPr>
          <p:spPr>
            <a:xfrm flipH="1">
              <a:off x="7141216" y="4949231"/>
              <a:ext cx="34532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/>
          </p:nvCxnSpPr>
          <p:spPr>
            <a:xfrm flipH="1">
              <a:off x="7141216" y="5001508"/>
              <a:ext cx="34532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/>
          </p:nvCxnSpPr>
          <p:spPr>
            <a:xfrm flipH="1">
              <a:off x="7141216" y="5051297"/>
              <a:ext cx="34532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/>
          </p:nvCxnSpPr>
          <p:spPr>
            <a:xfrm flipH="1">
              <a:off x="7141216" y="5103577"/>
              <a:ext cx="34532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o 351"/>
          <p:cNvGrpSpPr>
            <a:grpSpLocks noChangeAspect="1"/>
          </p:cNvGrpSpPr>
          <p:nvPr/>
        </p:nvGrpSpPr>
        <p:grpSpPr bwMode="auto">
          <a:xfrm>
            <a:off x="2051050" y="3673078"/>
            <a:ext cx="280988" cy="184547"/>
            <a:chOff x="7091168" y="4807331"/>
            <a:chExt cx="440419" cy="385866"/>
          </a:xfrm>
        </p:grpSpPr>
        <p:sp>
          <p:nvSpPr>
            <p:cNvPr id="91" name="Rettangolo con singolo angolo ritagliato 90"/>
            <p:cNvSpPr/>
            <p:nvPr/>
          </p:nvSpPr>
          <p:spPr>
            <a:xfrm>
              <a:off x="7091168" y="4807331"/>
              <a:ext cx="440419" cy="385866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92" name="Connettore 1 91"/>
            <p:cNvCxnSpPr/>
            <p:nvPr/>
          </p:nvCxnSpPr>
          <p:spPr>
            <a:xfrm flipH="1">
              <a:off x="7140933" y="4949230"/>
              <a:ext cx="345866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/>
          </p:nvCxnSpPr>
          <p:spPr>
            <a:xfrm flipH="1">
              <a:off x="7140933" y="5001509"/>
              <a:ext cx="345866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/>
          </p:nvCxnSpPr>
          <p:spPr>
            <a:xfrm flipH="1">
              <a:off x="7140933" y="5051298"/>
              <a:ext cx="345866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/>
          </p:nvCxnSpPr>
          <p:spPr>
            <a:xfrm flipH="1">
              <a:off x="7140933" y="5103576"/>
              <a:ext cx="345866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Freccia bidirezionale orizzontale 95"/>
          <p:cNvSpPr/>
          <p:nvPr/>
        </p:nvSpPr>
        <p:spPr>
          <a:xfrm>
            <a:off x="4279901" y="2558653"/>
            <a:ext cx="301625" cy="204788"/>
          </a:xfrm>
          <a:prstGeom prst="leftRightArrow">
            <a:avLst>
              <a:gd name="adj1" fmla="val 43797"/>
              <a:gd name="adj2" fmla="val 34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7" name="Freccia bidirezionale orizzontale 96"/>
          <p:cNvSpPr/>
          <p:nvPr/>
        </p:nvSpPr>
        <p:spPr>
          <a:xfrm>
            <a:off x="5945189" y="2641997"/>
            <a:ext cx="301625" cy="204788"/>
          </a:xfrm>
          <a:prstGeom prst="leftRightArrow">
            <a:avLst>
              <a:gd name="adj1" fmla="val 43797"/>
              <a:gd name="adj2" fmla="val 34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8" name="Freccia bidirezionale orizzontale 97"/>
          <p:cNvSpPr/>
          <p:nvPr/>
        </p:nvSpPr>
        <p:spPr>
          <a:xfrm rot="5400000">
            <a:off x="4269979" y="2083991"/>
            <a:ext cx="226219" cy="273050"/>
          </a:xfrm>
          <a:prstGeom prst="leftRightArrow">
            <a:avLst>
              <a:gd name="adj1" fmla="val 43797"/>
              <a:gd name="adj2" fmla="val 34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9" name="CasellaDiTesto 156"/>
          <p:cNvSpPr txBox="1">
            <a:spLocks noChangeArrowheads="1"/>
          </p:cNvSpPr>
          <p:nvPr/>
        </p:nvSpPr>
        <p:spPr bwMode="auto">
          <a:xfrm>
            <a:off x="787443" y="3505200"/>
            <a:ext cx="100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800" dirty="0" smtClean="0">
                <a:solidFill>
                  <a:schemeClr val="bg1"/>
                </a:solidFill>
              </a:rPr>
              <a:t>Securities account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0" name="CasellaDiTesto 8"/>
          <p:cNvSpPr txBox="1">
            <a:spLocks noChangeArrowheads="1"/>
          </p:cNvSpPr>
          <p:nvPr/>
        </p:nvSpPr>
        <p:spPr bwMode="auto">
          <a:xfrm>
            <a:off x="683569" y="3327834"/>
            <a:ext cx="10445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1100" dirty="0" smtClean="0">
                <a:solidFill>
                  <a:schemeClr val="bg1"/>
                </a:solidFill>
              </a:rPr>
              <a:t>€ Account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1" name="CasellaDiTesto 339"/>
          <p:cNvSpPr txBox="1">
            <a:spLocks noChangeArrowheads="1"/>
          </p:cNvSpPr>
          <p:nvPr/>
        </p:nvSpPr>
        <p:spPr bwMode="auto">
          <a:xfrm>
            <a:off x="6411562" y="3900122"/>
            <a:ext cx="2451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900" dirty="0">
                <a:solidFill>
                  <a:schemeClr val="tx2"/>
                </a:solidFill>
              </a:rPr>
              <a:t>Participant’s internal accounting </a:t>
            </a:r>
            <a:r>
              <a:rPr lang="en-US" sz="900" dirty="0" smtClean="0">
                <a:solidFill>
                  <a:schemeClr val="tx2"/>
                </a:solidFill>
              </a:rPr>
              <a:t>entry, </a:t>
            </a:r>
            <a:r>
              <a:rPr lang="en-US" sz="900" dirty="0">
                <a:solidFill>
                  <a:schemeClr val="tx2"/>
                </a:solidFill>
              </a:rPr>
              <a:t>to keep record of </a:t>
            </a:r>
            <a:r>
              <a:rPr lang="en-US" sz="900" dirty="0" smtClean="0">
                <a:solidFill>
                  <a:schemeClr val="tx2"/>
                </a:solidFill>
              </a:rPr>
              <a:t>balances </a:t>
            </a:r>
            <a:r>
              <a:rPr lang="en-US" sz="900" dirty="0">
                <a:solidFill>
                  <a:schemeClr val="tx2"/>
                </a:solidFill>
              </a:rPr>
              <a:t>and movements in the settlement account held </a:t>
            </a:r>
            <a:r>
              <a:rPr lang="en-US" sz="900" dirty="0" smtClean="0">
                <a:solidFill>
                  <a:schemeClr val="tx2"/>
                </a:solidFill>
              </a:rPr>
              <a:t>at the </a:t>
            </a:r>
            <a:r>
              <a:rPr lang="en-US" sz="900" dirty="0">
                <a:solidFill>
                  <a:schemeClr val="tx2"/>
                </a:solidFill>
              </a:rPr>
              <a:t>Central Bank and the securities account held </a:t>
            </a:r>
            <a:r>
              <a:rPr lang="en-US" sz="900" dirty="0" smtClean="0">
                <a:solidFill>
                  <a:schemeClr val="tx2"/>
                </a:solidFill>
              </a:rPr>
              <a:t>at the </a:t>
            </a:r>
            <a:r>
              <a:rPr lang="en-US" sz="900" dirty="0">
                <a:solidFill>
                  <a:schemeClr val="tx2"/>
                </a:solidFill>
              </a:rPr>
              <a:t>CSD</a:t>
            </a:r>
          </a:p>
        </p:txBody>
      </p:sp>
      <p:sp>
        <p:nvSpPr>
          <p:cNvPr id="102" name="CasellaDiTesto 101"/>
          <p:cNvSpPr txBox="1"/>
          <p:nvPr/>
        </p:nvSpPr>
        <p:spPr>
          <a:xfrm>
            <a:off x="191956" y="417200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2"/>
                </a:solidFill>
              </a:rPr>
              <a:t>CSD: Central Securities Depository</a:t>
            </a:r>
          </a:p>
          <a:p>
            <a:pPr algn="l"/>
            <a:r>
              <a:rPr lang="it-IT" sz="1000" dirty="0">
                <a:solidFill>
                  <a:schemeClr val="tx2"/>
                </a:solidFill>
              </a:rPr>
              <a:t>CCP: </a:t>
            </a:r>
            <a:r>
              <a:rPr lang="en-US" sz="1000" dirty="0">
                <a:solidFill>
                  <a:schemeClr val="tx2"/>
                </a:solidFill>
              </a:rPr>
              <a:t>Central Counterparty</a:t>
            </a:r>
          </a:p>
        </p:txBody>
      </p:sp>
      <p:sp>
        <p:nvSpPr>
          <p:cNvPr id="104" name="CasellaDiTesto 17"/>
          <p:cNvSpPr txBox="1">
            <a:spLocks noChangeArrowheads="1"/>
          </p:cNvSpPr>
          <p:nvPr/>
        </p:nvSpPr>
        <p:spPr bwMode="auto">
          <a:xfrm>
            <a:off x="0" y="2120504"/>
            <a:ext cx="7874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1100" dirty="0" smtClean="0">
                <a:solidFill>
                  <a:schemeClr val="tx2"/>
                </a:solidFill>
              </a:rPr>
              <a:t>Seller </a:t>
            </a:r>
            <a:r>
              <a:rPr lang="it-IT" sz="1100" dirty="0">
                <a:solidFill>
                  <a:schemeClr val="tx2"/>
                </a:solidFill>
              </a:rPr>
              <a:t>A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5" name="CasellaDiTesto 174"/>
          <p:cNvSpPr txBox="1">
            <a:spLocks noChangeArrowheads="1"/>
          </p:cNvSpPr>
          <p:nvPr/>
        </p:nvSpPr>
        <p:spPr bwMode="auto">
          <a:xfrm>
            <a:off x="-6032" y="3795911"/>
            <a:ext cx="1260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1100" dirty="0" smtClean="0">
                <a:solidFill>
                  <a:schemeClr val="tx2"/>
                </a:solidFill>
              </a:rPr>
              <a:t>Buyer B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26835" y="473690"/>
            <a:ext cx="8301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0" eaLnBrk="1" hangingPunct="1"/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Focus on market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</a:rPr>
              <a:t>structure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</a:rPr>
              <a:t>implicatons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: the </a:t>
            </a:r>
            <a:r>
              <a:rPr lang="it-IT" b="1" i="1" dirty="0" err="1" smtClean="0">
                <a:solidFill>
                  <a:srgbClr val="FF0000"/>
                </a:solidFill>
                <a:latin typeface="Calibri" pitchFamily="34" charset="0"/>
              </a:rPr>
              <a:t>financial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i="1" dirty="0">
                <a:solidFill>
                  <a:srgbClr val="FF0000"/>
                </a:solidFill>
                <a:latin typeface="Calibri" pitchFamily="34" charset="0"/>
              </a:rPr>
              <a:t>post </a:t>
            </a:r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trading case </a:t>
            </a:r>
            <a:r>
              <a:rPr lang="it-IT" sz="1600" b="1" i="1" dirty="0" smtClean="0">
                <a:solidFill>
                  <a:srgbClr val="FF0000"/>
                </a:solidFill>
                <a:latin typeface="Calibri" pitchFamily="34" charset="0"/>
              </a:rPr>
              <a:t>(1) </a:t>
            </a:r>
            <a:endParaRPr lang="it-IT" sz="1600" i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it-IT" dirty="0"/>
          </a:p>
          <a:p>
            <a:r>
              <a:rPr lang="it-IT" altLang="it-IT" b="1" i="1" dirty="0" smtClean="0">
                <a:solidFill>
                  <a:srgbClr val="FF0000"/>
                </a:solidFill>
                <a:latin typeface="+mn-lt"/>
              </a:rPr>
              <a:t>  </a:t>
            </a:r>
            <a:endParaRPr lang="it-IT" altLang="it-IT" b="1" i="1" dirty="0">
              <a:solidFill>
                <a:srgbClr val="FF0000"/>
              </a:solidFill>
              <a:latin typeface="+mn-lt"/>
            </a:endParaRP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-296120" y="959163"/>
            <a:ext cx="832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0" eaLnBrk="1" hangingPunct="1"/>
            <a:r>
              <a:rPr lang="it-IT" b="1" i="1" dirty="0" smtClean="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it-IT" sz="1600" b="1" dirty="0" smtClean="0">
                <a:latin typeface="+mn-lt"/>
              </a:rPr>
              <a:t>The </a:t>
            </a:r>
            <a:r>
              <a:rPr lang="it-IT" altLang="it-IT" sz="1600" b="1" dirty="0" err="1">
                <a:latin typeface="+mn-lt"/>
              </a:rPr>
              <a:t>traditional</a:t>
            </a:r>
            <a:r>
              <a:rPr lang="it-IT" altLang="it-IT" sz="1600" b="1" dirty="0">
                <a:latin typeface="+mn-lt"/>
              </a:rPr>
              <a:t> </a:t>
            </a:r>
            <a:r>
              <a:rPr lang="it-IT" altLang="it-IT" sz="1600" b="1" dirty="0" err="1">
                <a:latin typeface="+mn-lt"/>
              </a:rPr>
              <a:t>financial</a:t>
            </a:r>
            <a:r>
              <a:rPr lang="it-IT" altLang="it-IT" sz="1600" b="1" dirty="0">
                <a:latin typeface="+mn-lt"/>
              </a:rPr>
              <a:t> post trading </a:t>
            </a:r>
            <a:r>
              <a:rPr lang="it-IT" altLang="it-IT" sz="1600" b="1" dirty="0" err="1">
                <a:latin typeface="+mn-lt"/>
              </a:rPr>
              <a:t>process</a:t>
            </a:r>
            <a:r>
              <a:rPr lang="it-IT" sz="1600" b="1" dirty="0" smtClean="0">
                <a:latin typeface="+mn-lt"/>
              </a:rPr>
              <a:t> </a:t>
            </a:r>
            <a:r>
              <a:rPr lang="it-IT" sz="1200" b="1" dirty="0" smtClean="0">
                <a:latin typeface="+mn-lt"/>
              </a:rPr>
              <a:t>(clearing, </a:t>
            </a:r>
            <a:r>
              <a:rPr lang="it-IT" sz="1200" b="1" dirty="0" err="1" smtClean="0">
                <a:latin typeface="+mn-lt"/>
              </a:rPr>
              <a:t>guarantee</a:t>
            </a:r>
            <a:r>
              <a:rPr lang="it-IT" sz="1200" b="1" dirty="0" smtClean="0">
                <a:latin typeface="+mn-lt"/>
              </a:rPr>
              <a:t>, </a:t>
            </a:r>
            <a:r>
              <a:rPr lang="it-IT" sz="1200" b="1" dirty="0" err="1" smtClean="0">
                <a:latin typeface="+mn-lt"/>
              </a:rPr>
              <a:t>custody</a:t>
            </a:r>
            <a:r>
              <a:rPr lang="it-IT" sz="1200" b="1" dirty="0" smtClean="0">
                <a:latin typeface="+mn-lt"/>
              </a:rPr>
              <a:t>, </a:t>
            </a:r>
            <a:r>
              <a:rPr lang="it-IT" sz="1200" b="1" dirty="0" err="1" smtClean="0">
                <a:latin typeface="+mn-lt"/>
              </a:rPr>
              <a:t>settlement</a:t>
            </a:r>
            <a:r>
              <a:rPr lang="it-IT" sz="1200" b="1" dirty="0" smtClean="0">
                <a:latin typeface="+mn-lt"/>
              </a:rPr>
              <a:t> of </a:t>
            </a:r>
            <a:r>
              <a:rPr lang="it-IT" sz="1200" b="1" dirty="0" err="1" smtClean="0">
                <a:latin typeface="+mn-lt"/>
              </a:rPr>
              <a:t>securities</a:t>
            </a:r>
            <a:r>
              <a:rPr lang="it-IT" sz="1200" b="1" dirty="0" smtClean="0">
                <a:latin typeface="+mn-lt"/>
              </a:rPr>
              <a:t>)</a:t>
            </a:r>
            <a:endParaRPr lang="it-IT" sz="1200" b="1" dirty="0">
              <a:latin typeface="+mn-lt"/>
            </a:endParaRPr>
          </a:p>
          <a:p>
            <a:pPr marL="355600" indent="0" eaLnBrk="1" hangingPunct="1"/>
            <a:endParaRPr lang="it-IT" i="1" u="sng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7391</TotalTime>
  <Words>1544</Words>
  <Application>Microsoft Office PowerPoint</Application>
  <PresentationFormat>Presentazione su schermo (16:9)</PresentationFormat>
  <Paragraphs>320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Banca d'Italia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DAVIDE</dc:creator>
  <cp:lastModifiedBy>IMPENNA CLAUDIO</cp:lastModifiedBy>
  <cp:revision>481</cp:revision>
  <cp:lastPrinted>2018-04-23T17:19:05Z</cp:lastPrinted>
  <dcterms:created xsi:type="dcterms:W3CDTF">2015-05-13T08:39:36Z</dcterms:created>
  <dcterms:modified xsi:type="dcterms:W3CDTF">2018-05-11T14:08:40Z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